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9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0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1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2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3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4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5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7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  <p:sldMasterId id="2147483733" r:id="rId2"/>
    <p:sldMasterId id="2147483852" r:id="rId3"/>
    <p:sldMasterId id="2147483748" r:id="rId4"/>
    <p:sldMasterId id="2147483757" r:id="rId5"/>
    <p:sldMasterId id="2147483766" r:id="rId6"/>
    <p:sldMasterId id="2147483773" r:id="rId7"/>
    <p:sldMasterId id="2147483804" r:id="rId8"/>
    <p:sldMasterId id="2147483813" r:id="rId9"/>
    <p:sldMasterId id="2147483822" r:id="rId10"/>
    <p:sldMasterId id="2147483826" r:id="rId11"/>
    <p:sldMasterId id="2147483841" r:id="rId12"/>
    <p:sldMasterId id="2147483860" r:id="rId13"/>
    <p:sldMasterId id="2147483875" r:id="rId14"/>
    <p:sldMasterId id="2147483888" r:id="rId15"/>
    <p:sldMasterId id="2147483900" r:id="rId16"/>
    <p:sldMasterId id="2147483935" r:id="rId17"/>
    <p:sldMasterId id="2147483943" r:id="rId18"/>
  </p:sldMasterIdLst>
  <p:notesMasterIdLst>
    <p:notesMasterId r:id="rId36"/>
  </p:notesMasterIdLst>
  <p:handoutMasterIdLst>
    <p:handoutMasterId r:id="rId37"/>
  </p:handoutMasterIdLst>
  <p:sldIdLst>
    <p:sldId id="4531" r:id="rId19"/>
    <p:sldId id="4533" r:id="rId20"/>
    <p:sldId id="4550" r:id="rId21"/>
    <p:sldId id="4536" r:id="rId22"/>
    <p:sldId id="4548" r:id="rId23"/>
    <p:sldId id="4537" r:id="rId24"/>
    <p:sldId id="4549" r:id="rId25"/>
    <p:sldId id="4551" r:id="rId26"/>
    <p:sldId id="4521" r:id="rId27"/>
    <p:sldId id="4552" r:id="rId28"/>
    <p:sldId id="4539" r:id="rId29"/>
    <p:sldId id="4543" r:id="rId30"/>
    <p:sldId id="4547" r:id="rId31"/>
    <p:sldId id="4244" r:id="rId32"/>
    <p:sldId id="4544" r:id="rId33"/>
    <p:sldId id="4545" r:id="rId34"/>
    <p:sldId id="4546" r:id="rId3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26269A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26269A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26269A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26269A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26269A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rgbClr val="26269A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rgbClr val="26269A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rgbClr val="26269A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rgbClr val="26269A"/>
        </a:solidFill>
        <a:latin typeface="Verdana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8D52F23-8F70-4885-9E08-CEC22369A880}">
          <p14:sldIdLst>
            <p14:sldId id="4531"/>
            <p14:sldId id="4533"/>
            <p14:sldId id="4550"/>
            <p14:sldId id="4536"/>
            <p14:sldId id="4548"/>
            <p14:sldId id="4537"/>
            <p14:sldId id="4549"/>
            <p14:sldId id="4551"/>
            <p14:sldId id="4521"/>
            <p14:sldId id="4552"/>
            <p14:sldId id="4539"/>
            <p14:sldId id="4543"/>
            <p14:sldId id="4547"/>
            <p14:sldId id="4244"/>
            <p14:sldId id="4544"/>
            <p14:sldId id="4545"/>
            <p14:sldId id="45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498">
          <p15:clr>
            <a:srgbClr val="A4A3A4"/>
          </p15:clr>
        </p15:guide>
        <p15:guide id="2" orient="horz" pos="4060">
          <p15:clr>
            <a:srgbClr val="A4A3A4"/>
          </p15:clr>
        </p15:guide>
        <p15:guide id="3" orient="horz" pos="3161">
          <p15:clr>
            <a:srgbClr val="A4A3A4"/>
          </p15:clr>
        </p15:guide>
        <p15:guide id="4" orient="horz" pos="2278">
          <p15:clr>
            <a:srgbClr val="A4A3A4"/>
          </p15:clr>
        </p15:guide>
        <p15:guide id="5" orient="horz" pos="1154">
          <p15:clr>
            <a:srgbClr val="A4A3A4"/>
          </p15:clr>
        </p15:guide>
        <p15:guide id="6" orient="horz" pos="2828">
          <p15:clr>
            <a:srgbClr val="A4A3A4"/>
          </p15:clr>
        </p15:guide>
        <p15:guide id="7" orient="horz" pos="1847">
          <p15:clr>
            <a:srgbClr val="A4A3A4"/>
          </p15:clr>
        </p15:guide>
        <p15:guide id="8" orient="horz" pos="4188">
          <p15:clr>
            <a:srgbClr val="A4A3A4"/>
          </p15:clr>
        </p15:guide>
        <p15:guide id="9" pos="2874">
          <p15:clr>
            <a:srgbClr val="A4A3A4"/>
          </p15:clr>
        </p15:guide>
        <p15:guide id="10" pos="2445">
          <p15:clr>
            <a:srgbClr val="A4A3A4"/>
          </p15:clr>
        </p15:guide>
        <p15:guide id="11" pos="5287">
          <p15:clr>
            <a:srgbClr val="A4A3A4"/>
          </p15:clr>
        </p15:guide>
        <p15:guide id="12" pos="1234">
          <p15:clr>
            <a:srgbClr val="A4A3A4"/>
          </p15:clr>
        </p15:guide>
        <p15:guide id="13" pos="2278">
          <p15:clr>
            <a:srgbClr val="A4A3A4"/>
          </p15:clr>
        </p15:guide>
        <p15:guide id="14" pos="676">
          <p15:clr>
            <a:srgbClr val="A4A3A4"/>
          </p15:clr>
        </p15:guide>
        <p15:guide id="15" pos="32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Beglin" initials="b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28498B"/>
    <a:srgbClr val="4F81BD"/>
    <a:srgbClr val="0066CC"/>
    <a:srgbClr val="DADADA"/>
    <a:srgbClr val="020800"/>
    <a:srgbClr val="40137D"/>
    <a:srgbClr val="2F4E11"/>
    <a:srgbClr val="FF0000"/>
    <a:srgbClr val="FF9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74" autoAdjust="0"/>
  </p:normalViewPr>
  <p:slideViewPr>
    <p:cSldViewPr snapToGrid="0">
      <p:cViewPr varScale="1">
        <p:scale>
          <a:sx n="89" d="100"/>
          <a:sy n="89" d="100"/>
        </p:scale>
        <p:origin x="1282" y="77"/>
      </p:cViewPr>
      <p:guideLst>
        <p:guide orient="horz" pos="3498"/>
        <p:guide orient="horz" pos="4060"/>
        <p:guide orient="horz" pos="3161"/>
        <p:guide orient="horz" pos="2278"/>
        <p:guide orient="horz" pos="1154"/>
        <p:guide orient="horz" pos="2828"/>
        <p:guide orient="horz" pos="1847"/>
        <p:guide orient="horz" pos="4188"/>
        <p:guide pos="2874"/>
        <p:guide pos="2445"/>
        <p:guide pos="5287"/>
        <p:guide pos="1234"/>
        <p:guide pos="2278"/>
        <p:guide pos="676"/>
        <p:guide pos="32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8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[Reliability100SimRep.xlsx]PivotChartTable5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 w="28575" cap="flat">
            <a:solidFill>
              <a:schemeClr val="tx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bg1">
                <a:lumMod val="75000"/>
              </a:schemeClr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bg1">
                <a:lumMod val="75000"/>
              </a:schemeClr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flat">
            <a:solidFill>
              <a:schemeClr val="tx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bg1">
                <a:lumMod val="75000"/>
              </a:schemeClr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bg1">
                <a:lumMod val="75000"/>
              </a:schemeClr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8575" cap="flat">
            <a:solidFill>
              <a:schemeClr val="tx1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bg1">
                <a:lumMod val="75000"/>
              </a:schemeClr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bg1">
                <a:lumMod val="75000"/>
              </a:schemeClr>
            </a:solidFill>
            <a:prstDash val="sysDash"/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2562622423432657"/>
          <c:y val="8.7454742176778344E-2"/>
          <c:w val="0.81799870694851884"/>
          <c:h val="0.73365765320763743"/>
        </c:manualLayout>
      </c:layout>
      <c:lineChart>
        <c:grouping val="standard"/>
        <c:varyColors val="0"/>
        <c:ser>
          <c:idx val="0"/>
          <c:order val="0"/>
          <c:tx>
            <c:v>MEAN</c:v>
          </c:tx>
          <c:spPr>
            <a:ln w="28575" cap="flat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Lit>
              <c:ptCount val="10"/>
              <c:pt idx="0">
                <c:v>2015-01</c:v>
              </c:pt>
              <c:pt idx="1">
                <c:v>2016-01</c:v>
              </c:pt>
              <c:pt idx="2">
                <c:v>2017-01</c:v>
              </c:pt>
              <c:pt idx="3">
                <c:v>2018-01</c:v>
              </c:pt>
              <c:pt idx="4">
                <c:v>2019-01</c:v>
              </c:pt>
              <c:pt idx="5">
                <c:v>2020-01</c:v>
              </c:pt>
              <c:pt idx="6">
                <c:v>2021-01</c:v>
              </c:pt>
              <c:pt idx="7">
                <c:v>2022-01</c:v>
              </c:pt>
              <c:pt idx="8">
                <c:v>2023-01</c:v>
              </c:pt>
              <c:pt idx="9">
                <c:v>2024-01</c:v>
              </c:pt>
            </c:strLit>
          </c:cat>
          <c:val>
            <c:numLit>
              <c:formatCode>General</c:formatCode>
              <c:ptCount val="10"/>
              <c:pt idx="0">
                <c:v>4.43</c:v>
              </c:pt>
              <c:pt idx="1">
                <c:v>2.65</c:v>
              </c:pt>
              <c:pt idx="2">
                <c:v>4.76</c:v>
              </c:pt>
              <c:pt idx="3">
                <c:v>5.51</c:v>
              </c:pt>
              <c:pt idx="4">
                <c:v>5.67</c:v>
              </c:pt>
              <c:pt idx="5">
                <c:v>7.64</c:v>
              </c:pt>
              <c:pt idx="6">
                <c:v>9.85</c:v>
              </c:pt>
              <c:pt idx="7">
                <c:v>13.34</c:v>
              </c:pt>
              <c:pt idx="8">
                <c:v>16.579999999999991</c:v>
              </c:pt>
              <c:pt idx="9">
                <c:v>16.11</c:v>
              </c:pt>
            </c:numLit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723-43B7-824B-C18DBE592FF7}"/>
            </c:ext>
          </c:extLst>
        </c:ser>
        <c:ser>
          <c:idx val="1"/>
          <c:order val="1"/>
          <c:tx>
            <c:v>P5</c:v>
          </c:tx>
          <c:spPr>
            <a:ln w="28575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Lit>
              <c:ptCount val="10"/>
              <c:pt idx="0">
                <c:v>2015-01</c:v>
              </c:pt>
              <c:pt idx="1">
                <c:v>2016-01</c:v>
              </c:pt>
              <c:pt idx="2">
                <c:v>2017-01</c:v>
              </c:pt>
              <c:pt idx="3">
                <c:v>2018-01</c:v>
              </c:pt>
              <c:pt idx="4">
                <c:v>2019-01</c:v>
              </c:pt>
              <c:pt idx="5">
                <c:v>2020-01</c:v>
              </c:pt>
              <c:pt idx="6">
                <c:v>2021-01</c:v>
              </c:pt>
              <c:pt idx="7">
                <c:v>2022-01</c:v>
              </c:pt>
              <c:pt idx="8">
                <c:v>2023-01</c:v>
              </c:pt>
              <c:pt idx="9">
                <c:v>2024-01</c:v>
              </c:pt>
            </c:strLit>
          </c:cat>
          <c:val>
            <c:numLit>
              <c:formatCode>General</c:formatCode>
              <c:ptCount val="10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0</c:v>
              </c:pt>
              <c:pt idx="4">
                <c:v>0</c:v>
              </c:pt>
              <c:pt idx="5">
                <c:v>0</c:v>
              </c:pt>
              <c:pt idx="6">
                <c:v>0</c:v>
              </c:pt>
              <c:pt idx="7">
                <c:v>0</c:v>
              </c:pt>
              <c:pt idx="8">
                <c:v>1</c:v>
              </c:pt>
              <c:pt idx="9">
                <c:v>0.5</c:v>
              </c:pt>
            </c:numLit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723-43B7-824B-C18DBE592FF7}"/>
            </c:ext>
          </c:extLst>
        </c:ser>
        <c:ser>
          <c:idx val="2"/>
          <c:order val="2"/>
          <c:tx>
            <c:v>P95</c:v>
          </c:tx>
          <c:spPr>
            <a:ln w="28575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Lit>
              <c:ptCount val="10"/>
              <c:pt idx="0">
                <c:v>2015-01</c:v>
              </c:pt>
              <c:pt idx="1">
                <c:v>2016-01</c:v>
              </c:pt>
              <c:pt idx="2">
                <c:v>2017-01</c:v>
              </c:pt>
              <c:pt idx="3">
                <c:v>2018-01</c:v>
              </c:pt>
              <c:pt idx="4">
                <c:v>2019-01</c:v>
              </c:pt>
              <c:pt idx="5">
                <c:v>2020-01</c:v>
              </c:pt>
              <c:pt idx="6">
                <c:v>2021-01</c:v>
              </c:pt>
              <c:pt idx="7">
                <c:v>2022-01</c:v>
              </c:pt>
              <c:pt idx="8">
                <c:v>2023-01</c:v>
              </c:pt>
              <c:pt idx="9">
                <c:v>2024-01</c:v>
              </c:pt>
            </c:strLit>
          </c:cat>
          <c:val>
            <c:numLit>
              <c:formatCode>General</c:formatCode>
              <c:ptCount val="10"/>
              <c:pt idx="0">
                <c:v>16</c:v>
              </c:pt>
              <c:pt idx="1">
                <c:v>14</c:v>
              </c:pt>
              <c:pt idx="2">
                <c:v>18</c:v>
              </c:pt>
              <c:pt idx="3">
                <c:v>17.5</c:v>
              </c:pt>
              <c:pt idx="4">
                <c:v>21.5</c:v>
              </c:pt>
              <c:pt idx="5">
                <c:v>22.5</c:v>
              </c:pt>
              <c:pt idx="6">
                <c:v>35</c:v>
              </c:pt>
              <c:pt idx="7">
                <c:v>38.5</c:v>
              </c:pt>
              <c:pt idx="8">
                <c:v>42.5</c:v>
              </c:pt>
              <c:pt idx="9">
                <c:v>49.5</c:v>
              </c:pt>
            </c:numLit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723-43B7-824B-C18DBE59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1211904"/>
        <c:axId val="312121232"/>
      </c:lineChart>
      <c:catAx>
        <c:axId val="321211904"/>
        <c:scaling>
          <c:orientation val="minMax"/>
        </c:scaling>
        <c:delete val="0"/>
        <c:axPos val="b"/>
        <c:numFmt formatCode="m/d/yy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121232"/>
        <c:crosses val="autoZero"/>
        <c:auto val="1"/>
        <c:lblAlgn val="ctr"/>
        <c:lblOffset val="100"/>
        <c:noMultiLvlLbl val="0"/>
        <c:extLst xmlns:c16r2="http://schemas.microsoft.com/office/drawing/2015/06/chart"/>
      </c:catAx>
      <c:valAx>
        <c:axId val="31212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</a:rPr>
                  <a:t>Hours</a:t>
                </a:r>
                <a:r>
                  <a:rPr lang="en-US" sz="1200" baseline="0" dirty="0">
                    <a:solidFill>
                      <a:schemeClr val="tx1"/>
                    </a:solidFill>
                  </a:rPr>
                  <a:t> (Load &gt; Capacity)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211904"/>
        <c:crosses val="autoZero"/>
        <c:crossBetween val="between"/>
        <c:extLst xmlns:c16r2="http://schemas.microsoft.com/office/drawing/2015/06/chart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6810320279363938"/>
          <c:y val="0.24731860718392842"/>
          <c:w val="0.18666723916737579"/>
          <c:h val="0.225538491512884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[Reliability100SimRep.xlsx]PivotChartTable6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 w="28575" cap="flat">
            <a:solidFill>
              <a:schemeClr val="tx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bg1">
                <a:lumMod val="75000"/>
              </a:schemeClr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bg1">
                <a:lumMod val="75000"/>
              </a:schemeClr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flat">
            <a:solidFill>
              <a:schemeClr val="tx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bg1">
                <a:lumMod val="75000"/>
              </a:schemeClr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bg1">
                <a:lumMod val="75000"/>
              </a:schemeClr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8575" cap="flat">
            <a:solidFill>
              <a:schemeClr val="tx1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bg1">
                <a:lumMod val="75000"/>
              </a:schemeClr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bg1">
                <a:lumMod val="75000"/>
              </a:schemeClr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28575" cap="flat">
            <a:solidFill>
              <a:schemeClr val="tx1"/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28575" cap="rnd">
            <a:solidFill>
              <a:schemeClr val="bg1">
                <a:lumMod val="75000"/>
              </a:schemeClr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28575" cap="rnd">
            <a:solidFill>
              <a:schemeClr val="bg1">
                <a:lumMod val="75000"/>
              </a:schemeClr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28575" cap="flat">
            <a:solidFill>
              <a:schemeClr val="tx1"/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 w="28575" cap="rnd">
            <a:solidFill>
              <a:schemeClr val="bg1">
                <a:lumMod val="75000"/>
              </a:schemeClr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 w="28575" cap="rnd">
            <a:solidFill>
              <a:schemeClr val="bg1">
                <a:lumMod val="75000"/>
              </a:schemeClr>
            </a:solidFill>
            <a:prstDash val="sysDash"/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365939998390939"/>
          <c:y val="0.11194747449433266"/>
          <c:w val="0.78172574631292902"/>
          <c:h val="0.74392646022057729"/>
        </c:manualLayout>
      </c:layout>
      <c:lineChart>
        <c:grouping val="standard"/>
        <c:varyColors val="0"/>
        <c:ser>
          <c:idx val="0"/>
          <c:order val="0"/>
          <c:tx>
            <c:v>MEAN</c:v>
          </c:tx>
          <c:spPr>
            <a:ln w="28575" cap="flat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Lit>
              <c:ptCount val="10"/>
              <c:pt idx="0">
                <c:v>2015-01</c:v>
              </c:pt>
              <c:pt idx="1">
                <c:v>2016-01</c:v>
              </c:pt>
              <c:pt idx="2">
                <c:v>2017-01</c:v>
              </c:pt>
              <c:pt idx="3">
                <c:v>2018-01</c:v>
              </c:pt>
              <c:pt idx="4">
                <c:v>2019-01</c:v>
              </c:pt>
              <c:pt idx="5">
                <c:v>2020-01</c:v>
              </c:pt>
              <c:pt idx="6">
                <c:v>2021-01</c:v>
              </c:pt>
              <c:pt idx="7">
                <c:v>2022-01</c:v>
              </c:pt>
              <c:pt idx="8">
                <c:v>2023-01</c:v>
              </c:pt>
              <c:pt idx="9">
                <c:v>2024-01</c:v>
              </c:pt>
            </c:strLit>
          </c:cat>
          <c:val>
            <c:numLit>
              <c:formatCode>General</c:formatCode>
              <c:ptCount val="10"/>
              <c:pt idx="0">
                <c:v>16.544567000000001</c:v>
              </c:pt>
              <c:pt idx="1">
                <c:v>12.889689000000001</c:v>
              </c:pt>
              <c:pt idx="2">
                <c:v>19.731691000000001</c:v>
              </c:pt>
              <c:pt idx="3">
                <c:v>22.113468000000001</c:v>
              </c:pt>
              <c:pt idx="4">
                <c:v>22.970063</c:v>
              </c:pt>
              <c:pt idx="5">
                <c:v>29.274263999999999</c:v>
              </c:pt>
              <c:pt idx="6">
                <c:v>35.142964999999997</c:v>
              </c:pt>
              <c:pt idx="7">
                <c:v>41.683037000000013</c:v>
              </c:pt>
              <c:pt idx="8">
                <c:v>44.556624999999997</c:v>
              </c:pt>
              <c:pt idx="9">
                <c:v>43.783347000000013</c:v>
              </c:pt>
            </c:numLit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F58-43A5-9719-1BC4868CBB6D}"/>
            </c:ext>
          </c:extLst>
        </c:ser>
        <c:ser>
          <c:idx val="1"/>
          <c:order val="1"/>
          <c:tx>
            <c:v>P5</c:v>
          </c:tx>
          <c:spPr>
            <a:ln w="28575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Lit>
              <c:ptCount val="10"/>
              <c:pt idx="0">
                <c:v>2015-01</c:v>
              </c:pt>
              <c:pt idx="1">
                <c:v>2016-01</c:v>
              </c:pt>
              <c:pt idx="2">
                <c:v>2017-01</c:v>
              </c:pt>
              <c:pt idx="3">
                <c:v>2018-01</c:v>
              </c:pt>
              <c:pt idx="4">
                <c:v>2019-01</c:v>
              </c:pt>
              <c:pt idx="5">
                <c:v>2020-01</c:v>
              </c:pt>
              <c:pt idx="6">
                <c:v>2021-01</c:v>
              </c:pt>
              <c:pt idx="7">
                <c:v>2022-01</c:v>
              </c:pt>
              <c:pt idx="8">
                <c:v>2023-01</c:v>
              </c:pt>
              <c:pt idx="9">
                <c:v>2024-01</c:v>
              </c:pt>
            </c:strLit>
          </c:cat>
          <c:val>
            <c:numLit>
              <c:formatCode>General</c:formatCode>
              <c:ptCount val="10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0</c:v>
              </c:pt>
              <c:pt idx="4">
                <c:v>0</c:v>
              </c:pt>
              <c:pt idx="5">
                <c:v>0</c:v>
              </c:pt>
              <c:pt idx="6">
                <c:v>0</c:v>
              </c:pt>
              <c:pt idx="7">
                <c:v>0</c:v>
              </c:pt>
              <c:pt idx="8">
                <c:v>4.2058109999999989</c:v>
              </c:pt>
              <c:pt idx="9">
                <c:v>1.090069</c:v>
              </c:pt>
            </c:numLit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F58-43A5-9719-1BC4868CBB6D}"/>
            </c:ext>
          </c:extLst>
        </c:ser>
        <c:ser>
          <c:idx val="2"/>
          <c:order val="2"/>
          <c:tx>
            <c:v>P95</c:v>
          </c:tx>
          <c:spPr>
            <a:ln w="28575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Lit>
              <c:ptCount val="10"/>
              <c:pt idx="0">
                <c:v>2015-01</c:v>
              </c:pt>
              <c:pt idx="1">
                <c:v>2016-01</c:v>
              </c:pt>
              <c:pt idx="2">
                <c:v>2017-01</c:v>
              </c:pt>
              <c:pt idx="3">
                <c:v>2018-01</c:v>
              </c:pt>
              <c:pt idx="4">
                <c:v>2019-01</c:v>
              </c:pt>
              <c:pt idx="5">
                <c:v>2020-01</c:v>
              </c:pt>
              <c:pt idx="6">
                <c:v>2021-01</c:v>
              </c:pt>
              <c:pt idx="7">
                <c:v>2022-01</c:v>
              </c:pt>
              <c:pt idx="8">
                <c:v>2023-01</c:v>
              </c:pt>
              <c:pt idx="9">
                <c:v>2024-01</c:v>
              </c:pt>
            </c:strLit>
          </c:cat>
          <c:val>
            <c:numLit>
              <c:formatCode>General</c:formatCode>
              <c:ptCount val="10"/>
              <c:pt idx="0">
                <c:v>60.929822000000001</c:v>
              </c:pt>
              <c:pt idx="1">
                <c:v>67.182783999999984</c:v>
              </c:pt>
              <c:pt idx="2">
                <c:v>67.246091000000007</c:v>
              </c:pt>
              <c:pt idx="3">
                <c:v>71.549400000000006</c:v>
              </c:pt>
              <c:pt idx="4">
                <c:v>66.583861999999982</c:v>
              </c:pt>
              <c:pt idx="5">
                <c:v>87.888893999999979</c:v>
              </c:pt>
              <c:pt idx="6">
                <c:v>81.775735999999966</c:v>
              </c:pt>
              <c:pt idx="7">
                <c:v>101.947371</c:v>
              </c:pt>
              <c:pt idx="8">
                <c:v>109.10804899999999</c:v>
              </c:pt>
              <c:pt idx="9">
                <c:v>100.550425</c:v>
              </c:pt>
            </c:numLit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F58-43A5-9719-1BC4868CB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0787848"/>
        <c:axId val="320788232"/>
      </c:lineChart>
      <c:catAx>
        <c:axId val="320787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0788232"/>
        <c:crosses val="autoZero"/>
        <c:auto val="1"/>
        <c:lblAlgn val="ctr"/>
        <c:lblOffset val="100"/>
        <c:noMultiLvlLbl val="0"/>
        <c:extLst xmlns:c16r2="http://schemas.microsoft.com/office/drawing/2015/06/chart"/>
      </c:catAx>
      <c:valAx>
        <c:axId val="320788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 dirty="0">
                    <a:solidFill>
                      <a:schemeClr val="tx1"/>
                    </a:solidFill>
                  </a:rPr>
                  <a:t>MW Short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787848"/>
        <c:crosses val="autoZero"/>
        <c:crossBetween val="between"/>
        <c:extLst xmlns:c16r2="http://schemas.microsoft.com/office/drawing/2015/06/char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0.05279</cdr:x>
      <cdr:y>0</cdr:y>
    </cdr:from>
    <cdr:to>
      <cdr:x>0.78446</cdr:x>
      <cdr:y>0.10094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267369" y="0"/>
          <a:ext cx="3705733" cy="338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>
              <a:solidFill>
                <a:schemeClr val="accent4">
                  <a:lumMod val="10000"/>
                </a:schemeClr>
              </a:solidFill>
            </a:rPr>
            <a:t>MW Short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946" cy="46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6" tIns="46328" rIns="92656" bIns="46328" numCol="1" anchor="t" anchorCtr="0" compatLnSpc="1">
            <a:prstTxWarp prst="textNoShape">
              <a:avLst/>
            </a:prstTxWarp>
          </a:bodyPr>
          <a:lstStyle>
            <a:lvl1pPr algn="l" defTabSz="926551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871" y="1"/>
            <a:ext cx="3037946" cy="46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6" tIns="46328" rIns="92656" bIns="46328" numCol="1" anchor="t" anchorCtr="0" compatLnSpc="1">
            <a:prstTxWarp prst="textNoShape">
              <a:avLst/>
            </a:prstTxWarp>
          </a:bodyPr>
          <a:lstStyle>
            <a:lvl1pPr algn="r" defTabSz="926551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047"/>
            <a:ext cx="3037946" cy="46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6" tIns="46328" rIns="92656" bIns="46328" numCol="1" anchor="b" anchorCtr="0" compatLnSpc="1">
            <a:prstTxWarp prst="textNoShape">
              <a:avLst/>
            </a:prstTxWarp>
          </a:bodyPr>
          <a:lstStyle>
            <a:lvl1pPr algn="l" defTabSz="926551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871" y="8829047"/>
            <a:ext cx="3037946" cy="46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6" tIns="46328" rIns="92656" bIns="46328" numCol="1" anchor="b" anchorCtr="0" compatLnSpc="1">
            <a:prstTxWarp prst="textNoShape">
              <a:avLst/>
            </a:prstTxWarp>
          </a:bodyPr>
          <a:lstStyle>
            <a:lvl1pPr algn="r" defTabSz="926551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9D5CB09-0F0F-453A-90CD-15D5CE773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946" cy="46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6" tIns="46328" rIns="92656" bIns="46328" numCol="1" anchor="t" anchorCtr="0" compatLnSpc="1">
            <a:prstTxWarp prst="textNoShape">
              <a:avLst/>
            </a:prstTxWarp>
          </a:bodyPr>
          <a:lstStyle>
            <a:lvl1pPr algn="l" defTabSz="926551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871" y="1"/>
            <a:ext cx="3037946" cy="46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6" tIns="46328" rIns="92656" bIns="46328" numCol="1" anchor="t" anchorCtr="0" compatLnSpc="1">
            <a:prstTxWarp prst="textNoShape">
              <a:avLst/>
            </a:prstTxWarp>
          </a:bodyPr>
          <a:lstStyle>
            <a:lvl1pPr algn="r" defTabSz="926551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5316"/>
            <a:ext cx="5607053" cy="418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6" tIns="46328" rIns="92656" bIns="46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047"/>
            <a:ext cx="3037946" cy="46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6" tIns="46328" rIns="92656" bIns="46328" numCol="1" anchor="b" anchorCtr="0" compatLnSpc="1">
            <a:prstTxWarp prst="textNoShape">
              <a:avLst/>
            </a:prstTxWarp>
          </a:bodyPr>
          <a:lstStyle>
            <a:lvl1pPr algn="l" defTabSz="926551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871" y="8829047"/>
            <a:ext cx="3037946" cy="46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6" tIns="46328" rIns="92656" bIns="46328" numCol="1" anchor="b" anchorCtr="0" compatLnSpc="1">
            <a:prstTxWarp prst="textNoShape">
              <a:avLst/>
            </a:prstTxWarp>
          </a:bodyPr>
          <a:lstStyle>
            <a:lvl1pPr algn="r" defTabSz="926551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793F1CD-7D4C-4248-B518-37E33DD19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93F1CD-7D4C-4248-B518-37E33DD19A5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9203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93F1CD-7D4C-4248-B518-37E33DD19A50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08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93F1CD-7D4C-4248-B518-37E33DD19A50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20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93F1CD-7D4C-4248-B518-37E33DD19A50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01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93F1CD-7D4C-4248-B518-37E33DD19A50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48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79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93F1CD-7D4C-4248-B518-37E33DD19A50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86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93F1CD-7D4C-4248-B518-37E33DD19A50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5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\\BOULDER_DFS2\boulder\PersonalShares\bbeglin\Presentations\ppt_title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599"/>
            <a:ext cx="5257800" cy="1219201"/>
          </a:xfrm>
          <a:prstGeom prst="rect">
            <a:avLst/>
          </a:prstGeom>
        </p:spPr>
        <p:txBody>
          <a:bodyPr/>
          <a:lstStyle>
            <a:lvl1pPr algn="ctr">
              <a:defRPr sz="3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26864"/>
            <a:ext cx="58674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47C-804B-4E50-8428-93364C29F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942"/>
          </a:xfrm>
        </p:spPr>
        <p:txBody>
          <a:bodyPr>
            <a:normAutofit/>
          </a:bodyPr>
          <a:lstStyle>
            <a:lvl1pPr algn="l">
              <a:defRPr sz="2600" b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841298" y="64628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F6B8A0A4-4F46-2C45-93F5-C4EB20957041}" type="slidenum">
              <a:rPr lang="en-US" sz="14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r>
              <a:rPr lang="en-US"/>
              <a:t> </a:t>
            </a:r>
            <a:r>
              <a:rPr lang="en-US">
                <a:solidFill>
                  <a:srgbClr val="376092"/>
                </a:solidFill>
                <a:latin typeface="Arial"/>
                <a:cs typeface="Arial"/>
              </a:rPr>
              <a:t>  </a:t>
            </a:r>
            <a:r>
              <a:rPr lang="en-US" sz="1400" b="1">
                <a:solidFill>
                  <a:srgbClr val="376092"/>
                </a:solidFill>
                <a:latin typeface="Arial"/>
                <a:cs typeface="Arial"/>
              </a:rPr>
              <a:t>ascend</a:t>
            </a:r>
            <a:r>
              <a:rPr lang="en-US" sz="1400">
                <a:solidFill>
                  <a:srgbClr val="376092"/>
                </a:solidFill>
                <a:latin typeface="Arial"/>
                <a:cs typeface="Arial"/>
              </a:rPr>
              <a:t> analytics</a:t>
            </a:r>
            <a:endParaRPr lang="en-US" sz="140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465606" y="6502450"/>
            <a:ext cx="0" cy="310443"/>
          </a:xfrm>
          <a:prstGeom prst="line">
            <a:avLst/>
          </a:prstGeom>
          <a:ln>
            <a:solidFill>
              <a:srgbClr val="7BC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1058580"/>
            <a:ext cx="8229600" cy="0"/>
          </a:xfrm>
          <a:prstGeom prst="line">
            <a:avLst/>
          </a:prstGeom>
          <a:ln>
            <a:solidFill>
              <a:srgbClr val="7BC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10579"/>
            <a:ext cx="8229600" cy="4824498"/>
          </a:xfrm>
        </p:spPr>
        <p:txBody>
          <a:bodyPr/>
          <a:lstStyle>
            <a:lvl1pPr marL="231775" indent="-231775"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688975" indent="-230188">
              <a:buFont typeface="Wingdings" panose="05000000000000000000" pitchFamily="2" charset="2"/>
              <a:buChar char="§"/>
              <a:defRPr sz="18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8862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942"/>
          </a:xfrm>
        </p:spPr>
        <p:txBody>
          <a:bodyPr>
            <a:normAutofit/>
          </a:bodyPr>
          <a:lstStyle>
            <a:lvl1pPr algn="l">
              <a:defRPr sz="26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841298" y="64628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F6B8A0A4-4F46-2C45-93F5-C4EB20957041}" type="slidenum">
              <a:rPr lang="en-US" sz="140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r>
              <a:rPr lang="en-US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>
                <a:solidFill>
                  <a:srgbClr val="376092"/>
                </a:solidFill>
                <a:latin typeface="Arial"/>
                <a:cs typeface="Arial"/>
              </a:rPr>
              <a:t>  </a:t>
            </a:r>
            <a:r>
              <a:rPr lang="en-US" sz="1400" b="1">
                <a:solidFill>
                  <a:srgbClr val="376092"/>
                </a:solidFill>
                <a:latin typeface="Arial"/>
                <a:cs typeface="Arial"/>
              </a:rPr>
              <a:t>ascend</a:t>
            </a:r>
            <a:r>
              <a:rPr lang="en-US" sz="1400">
                <a:solidFill>
                  <a:srgbClr val="376092"/>
                </a:solidFill>
                <a:latin typeface="Arial"/>
                <a:cs typeface="Arial"/>
              </a:rPr>
              <a:t> analytics</a:t>
            </a:r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465606" y="6502450"/>
            <a:ext cx="0" cy="310443"/>
          </a:xfrm>
          <a:prstGeom prst="line">
            <a:avLst/>
          </a:prstGeom>
          <a:ln>
            <a:solidFill>
              <a:srgbClr val="7BC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1058580"/>
            <a:ext cx="8229600" cy="0"/>
          </a:xfrm>
          <a:prstGeom prst="line">
            <a:avLst/>
          </a:prstGeom>
          <a:ln w="50800">
            <a:solidFill>
              <a:srgbClr val="7BC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465021"/>
            <a:ext cx="1188823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088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\\BOULDER_DFS2\boulder\PersonalShares\bbeglin\Presentations\ppt_title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599"/>
            <a:ext cx="5257800" cy="1219201"/>
          </a:xfrm>
          <a:prstGeom prst="rect">
            <a:avLst/>
          </a:prstGeom>
        </p:spPr>
        <p:txBody>
          <a:bodyPr/>
          <a:lstStyle>
            <a:lvl1pPr algn="ctr">
              <a:defRPr sz="3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26864"/>
            <a:ext cx="58674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77868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  <a:latin typeface="+mj-lt"/>
                <a:ea typeface="Verdana" pitchFamily="34" charset="0"/>
                <a:cs typeface="Narkisim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9848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spcBef>
                <a:spcPts val="600"/>
              </a:spcBef>
              <a:buSzPct val="120000"/>
              <a:buFont typeface="Arial" pitchFamily="34" charset="0"/>
              <a:buChar char="•"/>
              <a:defRPr sz="18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640080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1097280">
              <a:spcBef>
                <a:spcPts val="600"/>
              </a:spcBef>
              <a:buFont typeface="Courier New" pitchFamily="49" charset="0"/>
              <a:buChar char="o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15544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20116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03415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049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501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9848"/>
            <a:ext cx="4038600" cy="4797552"/>
          </a:xfrm>
          <a:prstGeom prst="rect">
            <a:avLst/>
          </a:prstGeom>
        </p:spPr>
        <p:txBody>
          <a:bodyPr/>
          <a:lstStyle>
            <a:lvl1pPr marL="0">
              <a:spcBef>
                <a:spcPts val="300"/>
              </a:spcBef>
              <a:defRPr sz="1800"/>
            </a:lvl1pPr>
            <a:lvl2pPr marL="640080">
              <a:spcBef>
                <a:spcPts val="300"/>
              </a:spcBef>
              <a:defRPr sz="1600"/>
            </a:lvl2pPr>
            <a:lvl3pPr marL="1097280">
              <a:spcBef>
                <a:spcPts val="300"/>
              </a:spcBef>
              <a:defRPr sz="1600"/>
            </a:lvl3pPr>
            <a:lvl4pPr marL="1554480">
              <a:spcBef>
                <a:spcPts val="300"/>
              </a:spcBef>
              <a:defRPr sz="1600"/>
            </a:lvl4pPr>
            <a:lvl5pPr marL="2011680">
              <a:spcBef>
                <a:spcPts val="3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  <a:latin typeface="+mj-lt"/>
                <a:ea typeface="Verdana" pitchFamily="34" charset="0"/>
                <a:cs typeface="Narkisim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45152" y="1066800"/>
            <a:ext cx="4038600" cy="4797552"/>
          </a:xfrm>
          <a:prstGeom prst="rect">
            <a:avLst/>
          </a:prstGeom>
        </p:spPr>
        <p:txBody>
          <a:bodyPr/>
          <a:lstStyle>
            <a:lvl1pPr marL="0">
              <a:spcBef>
                <a:spcPts val="300"/>
              </a:spcBef>
              <a:defRPr sz="1800"/>
            </a:lvl1pPr>
            <a:lvl2pPr marL="640080">
              <a:spcBef>
                <a:spcPts val="300"/>
              </a:spcBef>
              <a:defRPr sz="1600"/>
            </a:lvl2pPr>
            <a:lvl3pPr marL="1097280">
              <a:spcBef>
                <a:spcPts val="300"/>
              </a:spcBef>
              <a:defRPr sz="1600"/>
            </a:lvl3pPr>
            <a:lvl4pPr marL="1554480">
              <a:spcBef>
                <a:spcPts val="300"/>
              </a:spcBef>
              <a:defRPr sz="1600"/>
            </a:lvl4pPr>
            <a:lvl5pPr marL="2011680">
              <a:spcBef>
                <a:spcPts val="3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991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defRPr sz="2600">
                <a:solidFill>
                  <a:schemeClr val="bg1"/>
                </a:solidFill>
                <a:latin typeface="Bodoni MT" pitchFamily="18" charset="0"/>
                <a:ea typeface="Verdana" pitchFamily="34" charset="0"/>
                <a:cs typeface="Narkisim" pitchFamily="34" charset="-79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Verdana" pitchFamily="34" charset="0"/>
                <a:cs typeface="Narkisim" pitchFamily="34" charset="-79"/>
              </a:rPr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69848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spcBef>
                <a:spcPts val="600"/>
              </a:spcBef>
              <a:buSzPct val="120000"/>
              <a:buFont typeface="Arial" pitchFamily="34" charset="0"/>
              <a:buNone/>
              <a:defRPr sz="18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640080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1097280">
              <a:spcBef>
                <a:spcPts val="600"/>
              </a:spcBef>
              <a:buFont typeface="Courier New" pitchFamily="49" charset="0"/>
              <a:buChar char="o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15544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20116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97550"/>
      </p:ext>
    </p:extLst>
  </p:cSld>
  <p:clrMapOvr>
    <a:masterClrMapping/>
  </p:clrMapOvr>
  <p:hf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03419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475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400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3810000" cy="2400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251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942"/>
          </a:xfrm>
        </p:spPr>
        <p:txBody>
          <a:bodyPr>
            <a:normAutofit/>
          </a:bodyPr>
          <a:lstStyle>
            <a:lvl1pPr algn="l">
              <a:defRPr sz="26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841298" y="64628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F6B8A0A4-4F46-2C45-93F5-C4EB20957041}" type="slidenum">
              <a:rPr lang="en-US" sz="140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r>
              <a:rPr lang="en-US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>
                <a:solidFill>
                  <a:srgbClr val="376092"/>
                </a:solidFill>
                <a:latin typeface="Arial"/>
                <a:cs typeface="Arial"/>
              </a:rPr>
              <a:t>  </a:t>
            </a:r>
            <a:r>
              <a:rPr lang="en-US" sz="1400" b="1">
                <a:solidFill>
                  <a:srgbClr val="376092"/>
                </a:solidFill>
                <a:latin typeface="Arial"/>
                <a:cs typeface="Arial"/>
              </a:rPr>
              <a:t>ascend</a:t>
            </a:r>
            <a:r>
              <a:rPr lang="en-US" sz="1400">
                <a:solidFill>
                  <a:srgbClr val="376092"/>
                </a:solidFill>
                <a:latin typeface="Arial"/>
                <a:cs typeface="Arial"/>
              </a:rPr>
              <a:t> analytics</a:t>
            </a:r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465606" y="6502450"/>
            <a:ext cx="0" cy="310443"/>
          </a:xfrm>
          <a:prstGeom prst="line">
            <a:avLst/>
          </a:prstGeom>
          <a:ln>
            <a:solidFill>
              <a:srgbClr val="7BC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1058580"/>
            <a:ext cx="8229600" cy="0"/>
          </a:xfrm>
          <a:prstGeom prst="line">
            <a:avLst/>
          </a:prstGeom>
          <a:ln w="50800">
            <a:solidFill>
              <a:srgbClr val="7BC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14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47C-804B-4E50-8428-93364C29F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942"/>
          </a:xfrm>
        </p:spPr>
        <p:txBody>
          <a:bodyPr>
            <a:normAutofit/>
          </a:bodyPr>
          <a:lstStyle>
            <a:lvl1pPr algn="l">
              <a:defRPr sz="2600" b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841298" y="64628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F6B8A0A4-4F46-2C45-93F5-C4EB20957041}" type="slidenum">
              <a:rPr lang="en-US" sz="14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r>
              <a:rPr lang="en-US"/>
              <a:t> </a:t>
            </a:r>
            <a:r>
              <a:rPr lang="en-US">
                <a:solidFill>
                  <a:srgbClr val="376092"/>
                </a:solidFill>
                <a:latin typeface="Arial"/>
                <a:cs typeface="Arial"/>
              </a:rPr>
              <a:t>  </a:t>
            </a:r>
            <a:r>
              <a:rPr lang="en-US" sz="1400" b="1">
                <a:solidFill>
                  <a:srgbClr val="376092"/>
                </a:solidFill>
                <a:latin typeface="Arial"/>
                <a:cs typeface="Arial"/>
              </a:rPr>
              <a:t>ascend</a:t>
            </a:r>
            <a:r>
              <a:rPr lang="en-US" sz="1400">
                <a:solidFill>
                  <a:srgbClr val="376092"/>
                </a:solidFill>
                <a:latin typeface="Arial"/>
                <a:cs typeface="Arial"/>
              </a:rPr>
              <a:t> analytics</a:t>
            </a:r>
            <a:endParaRPr lang="en-US" sz="140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465606" y="6502450"/>
            <a:ext cx="0" cy="310443"/>
          </a:xfrm>
          <a:prstGeom prst="line">
            <a:avLst/>
          </a:prstGeom>
          <a:ln>
            <a:solidFill>
              <a:srgbClr val="7BC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1058580"/>
            <a:ext cx="8229600" cy="0"/>
          </a:xfrm>
          <a:prstGeom prst="line">
            <a:avLst/>
          </a:prstGeom>
          <a:ln w="50800">
            <a:solidFill>
              <a:srgbClr val="7BC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10579"/>
            <a:ext cx="8229600" cy="4824498"/>
          </a:xfrm>
        </p:spPr>
        <p:txBody>
          <a:bodyPr/>
          <a:lstStyle>
            <a:lvl1pPr marL="231775" indent="-231775"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688975" indent="-230188">
              <a:buFont typeface="Wingdings" panose="05000000000000000000" pitchFamily="2" charset="2"/>
              <a:buChar char="§"/>
              <a:defRPr sz="18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74170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942"/>
          </a:xfrm>
        </p:spPr>
        <p:txBody>
          <a:bodyPr>
            <a:normAutofit/>
          </a:bodyPr>
          <a:lstStyle>
            <a:lvl1pPr algn="l">
              <a:defRPr sz="26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41298" y="6471785"/>
            <a:ext cx="2133600" cy="365125"/>
          </a:xfrm>
        </p:spPr>
        <p:txBody>
          <a:bodyPr/>
          <a:lstStyle/>
          <a:p>
            <a:fld id="{F6B8A0A4-4F46-2C45-93F5-C4EB20957041}" type="slidenum">
              <a:rPr lang="en-US" sz="14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r>
              <a:rPr lang="en-US"/>
              <a:t> </a:t>
            </a:r>
            <a:r>
              <a:rPr lang="en-US">
                <a:solidFill>
                  <a:srgbClr val="376092"/>
                </a:solidFill>
                <a:latin typeface="Arial"/>
                <a:cs typeface="Arial"/>
              </a:rPr>
              <a:t>  </a:t>
            </a:r>
            <a:r>
              <a:rPr lang="en-US" sz="1400" b="1">
                <a:solidFill>
                  <a:srgbClr val="376092"/>
                </a:solidFill>
                <a:latin typeface="Arial"/>
                <a:cs typeface="Arial"/>
              </a:rPr>
              <a:t>ascend</a:t>
            </a:r>
            <a:r>
              <a:rPr lang="en-US" sz="1400">
                <a:solidFill>
                  <a:srgbClr val="376092"/>
                </a:solidFill>
                <a:latin typeface="Arial"/>
                <a:cs typeface="Arial"/>
              </a:rPr>
              <a:t> analytics</a:t>
            </a:r>
            <a:endParaRPr lang="en-US" sz="1400"/>
          </a:p>
        </p:txBody>
      </p:sp>
      <p:cxnSp>
        <p:nvCxnSpPr>
          <p:cNvPr id="6" name="Straight Connector 5"/>
          <p:cNvCxnSpPr/>
          <p:nvPr/>
        </p:nvCxnSpPr>
        <p:spPr>
          <a:xfrm>
            <a:off x="7465606" y="6502450"/>
            <a:ext cx="0" cy="310443"/>
          </a:xfrm>
          <a:prstGeom prst="line">
            <a:avLst/>
          </a:prstGeom>
          <a:ln>
            <a:solidFill>
              <a:srgbClr val="7BC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1058580"/>
            <a:ext cx="8229600" cy="0"/>
          </a:xfrm>
          <a:prstGeom prst="line">
            <a:avLst/>
          </a:prstGeom>
          <a:ln w="76200">
            <a:solidFill>
              <a:srgbClr val="7BC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10578"/>
            <a:ext cx="8229600" cy="5031713"/>
          </a:xfrm>
        </p:spPr>
        <p:txBody>
          <a:bodyPr/>
          <a:lstStyle>
            <a:lvl1pPr marL="231775" indent="-231775"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688975" indent="-230188">
              <a:buFont typeface="Wingdings" panose="05000000000000000000" pitchFamily="2" charset="2"/>
              <a:buChar char="§"/>
              <a:defRPr sz="18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1090694"/>
      </p:ext>
    </p:extLst>
  </p:cSld>
  <p:clrMapOvr>
    <a:masterClrMapping/>
  </p:clrMapOvr>
  <p:hf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942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chemeClr val="accent1">
                    <a:lumMod val="75000"/>
                  </a:schemeClr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841298" y="64628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F6B8A0A4-4F46-2C45-93F5-C4EB20957041}" type="slidenum">
              <a:rPr lang="en-US" sz="140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r>
              <a:rPr lang="en-US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>
                <a:solidFill>
                  <a:srgbClr val="376092"/>
                </a:solidFill>
                <a:latin typeface="Arial"/>
                <a:cs typeface="Arial"/>
              </a:rPr>
              <a:t>  </a:t>
            </a:r>
            <a:r>
              <a:rPr lang="en-US" sz="1400" b="1">
                <a:solidFill>
                  <a:srgbClr val="376092"/>
                </a:solidFill>
                <a:latin typeface="Arial"/>
                <a:cs typeface="Arial"/>
              </a:rPr>
              <a:t>ascend</a:t>
            </a:r>
            <a:r>
              <a:rPr lang="en-US" sz="1400">
                <a:solidFill>
                  <a:srgbClr val="376092"/>
                </a:solidFill>
                <a:latin typeface="Arial"/>
                <a:cs typeface="Arial"/>
              </a:rPr>
              <a:t> analytics</a:t>
            </a:r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465606" y="6502450"/>
            <a:ext cx="0" cy="310443"/>
          </a:xfrm>
          <a:prstGeom prst="line">
            <a:avLst/>
          </a:prstGeom>
          <a:ln>
            <a:solidFill>
              <a:srgbClr val="7BC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1058580"/>
            <a:ext cx="8229600" cy="0"/>
          </a:xfrm>
          <a:prstGeom prst="line">
            <a:avLst/>
          </a:prstGeom>
          <a:ln w="38100">
            <a:solidFill>
              <a:srgbClr val="7BC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10579"/>
            <a:ext cx="8229600" cy="4824498"/>
          </a:xfrm>
        </p:spPr>
        <p:txBody>
          <a:bodyPr/>
          <a:lstStyle>
            <a:lvl1pPr marL="231775" indent="-231775">
              <a:defRPr sz="2000">
                <a:solidFill>
                  <a:schemeClr val="accent1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8975" indent="-230188">
              <a:buFont typeface="Wingdings" panose="05000000000000000000" pitchFamily="2" charset="2"/>
              <a:buChar char="§"/>
              <a:defRPr sz="1800">
                <a:solidFill>
                  <a:schemeClr val="accent1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67921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08A7-37F8-6A4A-8CB2-477BF84B167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0A4-4F46-2C45-93F5-C4EB2095704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36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942"/>
          </a:xfrm>
        </p:spPr>
        <p:txBody>
          <a:bodyPr>
            <a:normAutofit/>
          </a:bodyPr>
          <a:lstStyle>
            <a:lvl1pPr algn="l">
              <a:defRPr sz="2600" b="0">
                <a:solidFill>
                  <a:schemeClr val="accent1">
                    <a:lumMod val="75000"/>
                  </a:schemeClr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92546"/>
            <a:ext cx="2133600" cy="365125"/>
          </a:xfrm>
        </p:spPr>
        <p:txBody>
          <a:bodyPr/>
          <a:lstStyle/>
          <a:p>
            <a:fld id="{F6B8A0A4-4F46-2C45-93F5-C4EB20957041}" type="slidenum">
              <a:rPr lang="en-US" sz="140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r>
              <a:rPr lang="en-US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>
                <a:solidFill>
                  <a:srgbClr val="376092"/>
                </a:solidFill>
                <a:latin typeface="Arial"/>
                <a:cs typeface="Arial"/>
              </a:rPr>
              <a:t>  </a:t>
            </a:r>
            <a:r>
              <a:rPr lang="en-US" sz="1400" b="1">
                <a:solidFill>
                  <a:srgbClr val="376092"/>
                </a:solidFill>
                <a:latin typeface="Arial"/>
                <a:cs typeface="Arial"/>
              </a:rPr>
              <a:t>ascend</a:t>
            </a:r>
            <a:r>
              <a:rPr lang="en-US" sz="1400">
                <a:solidFill>
                  <a:srgbClr val="376092"/>
                </a:solidFill>
                <a:latin typeface="Arial"/>
                <a:cs typeface="Arial"/>
              </a:rPr>
              <a:t> analytics</a:t>
            </a:r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147554" y="6319886"/>
            <a:ext cx="0" cy="310443"/>
          </a:xfrm>
          <a:prstGeom prst="line">
            <a:avLst/>
          </a:prstGeom>
          <a:ln>
            <a:solidFill>
              <a:srgbClr val="7BC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57200" y="1058580"/>
            <a:ext cx="8229600" cy="0"/>
          </a:xfrm>
          <a:prstGeom prst="line">
            <a:avLst/>
          </a:prstGeom>
          <a:ln w="38100">
            <a:solidFill>
              <a:srgbClr val="7BC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10579"/>
            <a:ext cx="8229600" cy="4824498"/>
          </a:xfrm>
        </p:spPr>
        <p:txBody>
          <a:bodyPr/>
          <a:lstStyle>
            <a:lvl1pPr marL="231775" indent="-231775">
              <a:defRPr sz="1800">
                <a:solidFill>
                  <a:schemeClr val="accent1">
                    <a:lumMod val="75000"/>
                  </a:schemeClr>
                </a:solidFill>
                <a:latin typeface="Franklin Gothic Demi Cond" charset="0"/>
                <a:ea typeface="Franklin Gothic Demi Cond" charset="0"/>
                <a:cs typeface="Franklin Gothic Demi Cond" charset="0"/>
              </a:defRPr>
            </a:lvl1pPr>
            <a:lvl2pPr marL="688975" indent="-230188">
              <a:buFont typeface="Wingdings" panose="05000000000000000000" pitchFamily="2" charset="2"/>
              <a:buChar char="§"/>
              <a:defRPr sz="1400">
                <a:solidFill>
                  <a:schemeClr val="accent1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defRPr sz="1400">
                <a:solidFill>
                  <a:schemeClr val="accent1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489659"/>
      </p:ext>
    </p:extLst>
  </p:cSld>
  <p:clrMapOvr>
    <a:masterClrMapping/>
  </p:clrMapOvr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942"/>
          </a:xfrm>
        </p:spPr>
        <p:txBody>
          <a:bodyPr>
            <a:normAutofit/>
          </a:bodyPr>
          <a:lstStyle>
            <a:lvl1pPr algn="l">
              <a:defRPr sz="2600" b="0">
                <a:solidFill>
                  <a:schemeClr val="accent1">
                    <a:lumMod val="75000"/>
                  </a:schemeClr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6841298" y="64628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F6B8A0A4-4F46-2C45-93F5-C4EB20957041}" type="slidenum">
              <a:rPr lang="en-US" sz="140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r>
              <a:rPr lang="en-US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>
                <a:solidFill>
                  <a:srgbClr val="376092"/>
                </a:solidFill>
                <a:latin typeface="Arial"/>
                <a:cs typeface="Arial"/>
              </a:rPr>
              <a:t>  </a:t>
            </a:r>
            <a:r>
              <a:rPr lang="en-US" sz="1400" b="1">
                <a:solidFill>
                  <a:srgbClr val="376092"/>
                </a:solidFill>
                <a:latin typeface="Arial"/>
                <a:cs typeface="Arial"/>
              </a:rPr>
              <a:t>ascend</a:t>
            </a:r>
            <a:r>
              <a:rPr lang="en-US" sz="1400">
                <a:solidFill>
                  <a:srgbClr val="376092"/>
                </a:solidFill>
                <a:latin typeface="Arial"/>
                <a:cs typeface="Arial"/>
              </a:rPr>
              <a:t> analytics</a:t>
            </a:r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465606" y="6502450"/>
            <a:ext cx="0" cy="310443"/>
          </a:xfrm>
          <a:prstGeom prst="line">
            <a:avLst/>
          </a:prstGeom>
          <a:ln>
            <a:solidFill>
              <a:srgbClr val="7BC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1058580"/>
            <a:ext cx="8229600" cy="0"/>
          </a:xfrm>
          <a:prstGeom prst="line">
            <a:avLst/>
          </a:prstGeom>
          <a:ln w="38100">
            <a:solidFill>
              <a:srgbClr val="7BC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10579"/>
            <a:ext cx="8229600" cy="4824498"/>
          </a:xfrm>
        </p:spPr>
        <p:txBody>
          <a:bodyPr/>
          <a:lstStyle>
            <a:lvl1pPr marL="231775" indent="-231775">
              <a:defRPr sz="2000">
                <a:solidFill>
                  <a:schemeClr val="accent1">
                    <a:lumMod val="75000"/>
                  </a:schemeClr>
                </a:solidFill>
                <a:latin typeface="Franklin Gothic Demi Cond" charset="0"/>
                <a:ea typeface="Franklin Gothic Demi Cond" charset="0"/>
                <a:cs typeface="Franklin Gothic Demi Cond" charset="0"/>
              </a:defRPr>
            </a:lvl1pPr>
            <a:lvl2pPr marL="688975" indent="-230188">
              <a:buFont typeface="Wingdings" panose="05000000000000000000" pitchFamily="2" charset="2"/>
              <a:buChar char="§"/>
              <a:defRPr sz="1800">
                <a:solidFill>
                  <a:schemeClr val="accent1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defRPr sz="1400">
                <a:solidFill>
                  <a:schemeClr val="accent1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019767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942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chemeClr val="accent1">
                    <a:lumMod val="75000"/>
                  </a:schemeClr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841298" y="64628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F6B8A0A4-4F46-2C45-93F5-C4EB20957041}" type="slidenum">
              <a:rPr lang="en-US" sz="140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r>
              <a:rPr lang="en-US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>
                <a:solidFill>
                  <a:srgbClr val="376092"/>
                </a:solidFill>
                <a:latin typeface="Arial"/>
                <a:cs typeface="Arial"/>
              </a:rPr>
              <a:t>  </a:t>
            </a:r>
            <a:r>
              <a:rPr lang="en-US" sz="1400" b="1">
                <a:solidFill>
                  <a:srgbClr val="376092"/>
                </a:solidFill>
                <a:latin typeface="Arial"/>
                <a:cs typeface="Arial"/>
              </a:rPr>
              <a:t>ascend</a:t>
            </a:r>
            <a:r>
              <a:rPr lang="en-US" sz="1400">
                <a:solidFill>
                  <a:srgbClr val="376092"/>
                </a:solidFill>
                <a:latin typeface="Arial"/>
                <a:cs typeface="Arial"/>
              </a:rPr>
              <a:t> analytics</a:t>
            </a:r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465606" y="6502450"/>
            <a:ext cx="0" cy="310443"/>
          </a:xfrm>
          <a:prstGeom prst="line">
            <a:avLst/>
          </a:prstGeom>
          <a:ln>
            <a:solidFill>
              <a:srgbClr val="7BC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1058580"/>
            <a:ext cx="8229600" cy="0"/>
          </a:xfrm>
          <a:prstGeom prst="line">
            <a:avLst/>
          </a:prstGeom>
          <a:ln w="38100">
            <a:solidFill>
              <a:srgbClr val="7BC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10579"/>
            <a:ext cx="8229600" cy="4824498"/>
          </a:xfrm>
        </p:spPr>
        <p:txBody>
          <a:bodyPr/>
          <a:lstStyle>
            <a:lvl1pPr marL="231775" indent="-231775">
              <a:defRPr sz="2000">
                <a:solidFill>
                  <a:schemeClr val="accent1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8975" indent="-230188">
              <a:buFont typeface="Wingdings" panose="05000000000000000000" pitchFamily="2" charset="2"/>
              <a:buChar char="§"/>
              <a:defRPr sz="1800">
                <a:solidFill>
                  <a:schemeClr val="accent1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696577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942"/>
          </a:xfrm>
        </p:spPr>
        <p:txBody>
          <a:bodyPr>
            <a:normAutofit/>
          </a:bodyPr>
          <a:lstStyle>
            <a:lvl1pPr algn="l">
              <a:defRPr sz="2600" b="0">
                <a:solidFill>
                  <a:schemeClr val="accent1">
                    <a:lumMod val="75000"/>
                  </a:schemeClr>
                </a:solidFill>
                <a:latin typeface="Franklin Gothic Heavy" charset="0"/>
                <a:ea typeface="Franklin Gothic Heavy" charset="0"/>
                <a:cs typeface="Franklin Gothic Heavy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841298" y="64628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F6B8A0A4-4F46-2C45-93F5-C4EB20957041}" type="slidenum">
              <a:rPr lang="en-US" sz="14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r>
              <a:rPr lang="en-US"/>
              <a:t> </a:t>
            </a:r>
            <a:r>
              <a:rPr lang="en-US">
                <a:solidFill>
                  <a:srgbClr val="376092"/>
                </a:solidFill>
                <a:latin typeface="Arial"/>
                <a:cs typeface="Arial"/>
              </a:rPr>
              <a:t>  </a:t>
            </a:r>
            <a:r>
              <a:rPr lang="en-US" sz="1400" b="1">
                <a:solidFill>
                  <a:srgbClr val="376092"/>
                </a:solidFill>
                <a:latin typeface="Arial"/>
                <a:cs typeface="Arial"/>
              </a:rPr>
              <a:t>ascend</a:t>
            </a:r>
            <a:r>
              <a:rPr lang="en-US" sz="1400">
                <a:solidFill>
                  <a:srgbClr val="376092"/>
                </a:solidFill>
                <a:latin typeface="Arial"/>
                <a:cs typeface="Arial"/>
              </a:rPr>
              <a:t> analytics</a:t>
            </a:r>
            <a:endParaRPr lang="en-US" sz="140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465606" y="6502450"/>
            <a:ext cx="0" cy="310443"/>
          </a:xfrm>
          <a:prstGeom prst="line">
            <a:avLst/>
          </a:prstGeom>
          <a:ln>
            <a:solidFill>
              <a:srgbClr val="7BC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1058580"/>
            <a:ext cx="8229600" cy="0"/>
          </a:xfrm>
          <a:prstGeom prst="line">
            <a:avLst/>
          </a:prstGeom>
          <a:ln w="38100">
            <a:solidFill>
              <a:srgbClr val="7BC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10579"/>
            <a:ext cx="8229600" cy="4824498"/>
          </a:xfrm>
        </p:spPr>
        <p:txBody>
          <a:bodyPr/>
          <a:lstStyle>
            <a:lvl1pPr marL="231775" indent="-231775">
              <a:defRPr sz="1800">
                <a:solidFill>
                  <a:schemeClr val="accent1">
                    <a:lumMod val="75000"/>
                  </a:schemeClr>
                </a:solidFill>
                <a:latin typeface="Franklin Gothic Demi Cond" charset="0"/>
                <a:ea typeface="Franklin Gothic Demi Cond" charset="0"/>
                <a:cs typeface="Franklin Gothic Demi Cond" charset="0"/>
              </a:defRPr>
            </a:lvl1pPr>
            <a:lvl2pPr marL="688975" indent="-230188">
              <a:buFont typeface="Wingdings" panose="05000000000000000000" pitchFamily="2" charset="2"/>
              <a:buChar char="§"/>
              <a:defRPr sz="1400">
                <a:solidFill>
                  <a:schemeClr val="accent1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defRPr sz="1400">
                <a:solidFill>
                  <a:schemeClr val="accent1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defRPr sz="1400">
                <a:solidFill>
                  <a:schemeClr val="accent1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defRPr sz="1400">
                <a:solidFill>
                  <a:schemeClr val="accent1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48930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942"/>
          </a:xfrm>
        </p:spPr>
        <p:txBody>
          <a:bodyPr>
            <a:normAutofit/>
          </a:bodyPr>
          <a:lstStyle>
            <a:lvl1pPr algn="l">
              <a:defRPr sz="26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841298" y="64628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F6B8A0A4-4F46-2C45-93F5-C4EB20957041}" type="slidenum">
              <a:rPr lang="en-US" sz="140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r>
              <a:rPr lang="en-US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>
                <a:solidFill>
                  <a:srgbClr val="376092"/>
                </a:solidFill>
                <a:latin typeface="Arial"/>
                <a:cs typeface="Arial"/>
              </a:rPr>
              <a:t>  </a:t>
            </a:r>
            <a:r>
              <a:rPr lang="en-US" sz="1400" b="1">
                <a:solidFill>
                  <a:srgbClr val="376092"/>
                </a:solidFill>
                <a:latin typeface="Arial"/>
                <a:cs typeface="Arial"/>
              </a:rPr>
              <a:t>ascend</a:t>
            </a:r>
            <a:r>
              <a:rPr lang="en-US" sz="1400">
                <a:solidFill>
                  <a:srgbClr val="376092"/>
                </a:solidFill>
                <a:latin typeface="Arial"/>
                <a:cs typeface="Arial"/>
              </a:rPr>
              <a:t> analytics</a:t>
            </a:r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465606" y="6502450"/>
            <a:ext cx="0" cy="310443"/>
          </a:xfrm>
          <a:prstGeom prst="line">
            <a:avLst/>
          </a:prstGeom>
          <a:ln>
            <a:solidFill>
              <a:srgbClr val="7BC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1058580"/>
            <a:ext cx="8229600" cy="0"/>
          </a:xfrm>
          <a:prstGeom prst="line">
            <a:avLst/>
          </a:prstGeom>
          <a:ln w="50800">
            <a:solidFill>
              <a:srgbClr val="7BC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0710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942"/>
          </a:xfrm>
        </p:spPr>
        <p:txBody>
          <a:bodyPr>
            <a:normAutofit/>
          </a:bodyPr>
          <a:lstStyle>
            <a:lvl1pPr algn="l">
              <a:defRPr sz="2600" b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841298" y="64628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F6B8A0A4-4F46-2C45-93F5-C4EB20957041}" type="slidenum">
              <a:rPr lang="en-US" sz="14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r>
              <a:rPr lang="en-US"/>
              <a:t> </a:t>
            </a:r>
            <a:r>
              <a:rPr lang="en-US">
                <a:solidFill>
                  <a:srgbClr val="376092"/>
                </a:solidFill>
                <a:latin typeface="Arial"/>
                <a:cs typeface="Arial"/>
              </a:rPr>
              <a:t>  </a:t>
            </a:r>
            <a:r>
              <a:rPr lang="en-US" sz="1400" b="1">
                <a:solidFill>
                  <a:srgbClr val="376092"/>
                </a:solidFill>
                <a:latin typeface="Arial"/>
                <a:cs typeface="Arial"/>
              </a:rPr>
              <a:t>ascend</a:t>
            </a:r>
            <a:r>
              <a:rPr lang="en-US" sz="1400">
                <a:solidFill>
                  <a:srgbClr val="376092"/>
                </a:solidFill>
                <a:latin typeface="Arial"/>
                <a:cs typeface="Arial"/>
              </a:rPr>
              <a:t> analytics</a:t>
            </a:r>
            <a:endParaRPr lang="en-US" sz="140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465606" y="6502450"/>
            <a:ext cx="0" cy="310443"/>
          </a:xfrm>
          <a:prstGeom prst="line">
            <a:avLst/>
          </a:prstGeom>
          <a:ln>
            <a:solidFill>
              <a:srgbClr val="7BC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1058580"/>
            <a:ext cx="8229600" cy="0"/>
          </a:xfrm>
          <a:prstGeom prst="line">
            <a:avLst/>
          </a:prstGeom>
          <a:ln>
            <a:solidFill>
              <a:srgbClr val="7BC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10579"/>
            <a:ext cx="8229600" cy="4824498"/>
          </a:xfrm>
        </p:spPr>
        <p:txBody>
          <a:bodyPr/>
          <a:lstStyle>
            <a:lvl1pPr marL="231775" indent="-231775"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688975" indent="-230188">
              <a:buFont typeface="Wingdings" panose="05000000000000000000" pitchFamily="2" charset="2"/>
              <a:buChar char="§"/>
              <a:defRPr sz="18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262867" y="6234955"/>
            <a:ext cx="1435870" cy="548640"/>
            <a:chOff x="590" y="1285"/>
            <a:chExt cx="4580" cy="1750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90" y="1285"/>
              <a:ext cx="4580" cy="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" y="1285"/>
              <a:ext cx="4588" cy="1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7648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47C-804B-4E50-8428-93364C29F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942"/>
          </a:xfrm>
        </p:spPr>
        <p:txBody>
          <a:bodyPr>
            <a:normAutofit/>
          </a:bodyPr>
          <a:lstStyle>
            <a:lvl1pPr algn="l">
              <a:defRPr sz="26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841298" y="64628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F6B8A0A4-4F46-2C45-93F5-C4EB20957041}" type="slidenum">
              <a:rPr lang="en-US" sz="140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r>
              <a:rPr lang="en-US"/>
              <a:t> </a:t>
            </a:r>
            <a:r>
              <a:rPr lang="en-US">
                <a:solidFill>
                  <a:srgbClr val="376092"/>
                </a:solidFill>
                <a:latin typeface="Arial"/>
                <a:cs typeface="Arial"/>
              </a:rPr>
              <a:t>  </a:t>
            </a:r>
            <a:r>
              <a:rPr lang="en-US" sz="1400" b="1">
                <a:solidFill>
                  <a:srgbClr val="376092"/>
                </a:solidFill>
                <a:latin typeface="Arial"/>
                <a:cs typeface="Arial"/>
              </a:rPr>
              <a:t>ascend</a:t>
            </a:r>
            <a:r>
              <a:rPr lang="en-US" sz="1400">
                <a:solidFill>
                  <a:srgbClr val="376092"/>
                </a:solidFill>
                <a:latin typeface="Arial"/>
                <a:cs typeface="Arial"/>
              </a:rPr>
              <a:t> analytics</a:t>
            </a:r>
            <a:endParaRPr lang="en-US" sz="140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465606" y="6502450"/>
            <a:ext cx="0" cy="310443"/>
          </a:xfrm>
          <a:prstGeom prst="line">
            <a:avLst/>
          </a:prstGeom>
          <a:ln>
            <a:solidFill>
              <a:srgbClr val="7BC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1058580"/>
            <a:ext cx="8229600" cy="0"/>
          </a:xfrm>
          <a:prstGeom prst="line">
            <a:avLst/>
          </a:prstGeom>
          <a:ln>
            <a:solidFill>
              <a:srgbClr val="7BC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10579"/>
            <a:ext cx="8229600" cy="4824498"/>
          </a:xfrm>
        </p:spPr>
        <p:txBody>
          <a:bodyPr/>
          <a:lstStyle>
            <a:lvl1pPr marL="231775" indent="-231775"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688975" indent="-230188">
              <a:buFont typeface="Wingdings" panose="05000000000000000000" pitchFamily="2" charset="2"/>
              <a:buChar char="§"/>
              <a:defRPr sz="18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26" y="6206887"/>
            <a:ext cx="912454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7993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56F2-4D3E-46BF-9472-681F1781BAA4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7D72-F2FC-44CB-A01B-3A7166347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9268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56F2-4D3E-46BF-9472-681F1781BAA4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7D72-F2FC-44CB-A01B-3A7166347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22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47C-804B-4E50-8428-93364C29F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47C-804B-4E50-8428-93364C29F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47C-804B-4E50-8428-93364C29F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47C-804B-4E50-8428-93364C29F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47C-804B-4E50-8428-93364C29F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9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942"/>
          </a:xfrm>
        </p:spPr>
        <p:txBody>
          <a:bodyPr>
            <a:normAutofit/>
          </a:bodyPr>
          <a:lstStyle>
            <a:lvl1pPr algn="l">
              <a:defRPr sz="26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841298" y="64628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F6B8A0A4-4F46-2C45-93F5-C4EB20957041}" type="slidenum">
              <a:rPr lang="en-US" sz="140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r>
              <a:rPr lang="en-US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>
                <a:solidFill>
                  <a:srgbClr val="376092"/>
                </a:solidFill>
                <a:latin typeface="Arial"/>
                <a:cs typeface="Arial"/>
              </a:rPr>
              <a:t>  </a:t>
            </a:r>
            <a:r>
              <a:rPr lang="en-US" sz="1400" b="1">
                <a:solidFill>
                  <a:srgbClr val="376092"/>
                </a:solidFill>
                <a:latin typeface="Arial"/>
                <a:cs typeface="Arial"/>
              </a:rPr>
              <a:t>ascend</a:t>
            </a:r>
            <a:r>
              <a:rPr lang="en-US" sz="1400">
                <a:solidFill>
                  <a:srgbClr val="376092"/>
                </a:solidFill>
                <a:latin typeface="Arial"/>
                <a:cs typeface="Arial"/>
              </a:rPr>
              <a:t> analytics</a:t>
            </a:r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465606" y="6502450"/>
            <a:ext cx="0" cy="310443"/>
          </a:xfrm>
          <a:prstGeom prst="line">
            <a:avLst/>
          </a:prstGeom>
          <a:ln>
            <a:solidFill>
              <a:srgbClr val="7BC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1058580"/>
            <a:ext cx="8229600" cy="0"/>
          </a:xfrm>
          <a:prstGeom prst="line">
            <a:avLst/>
          </a:prstGeom>
          <a:ln w="50800">
            <a:solidFill>
              <a:srgbClr val="7BC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567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\\BOULDER_DFS2\boulder\PersonalShares\bbeglin\Presentations\ppt_title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599"/>
            <a:ext cx="5257800" cy="1219201"/>
          </a:xfrm>
          <a:prstGeom prst="rect">
            <a:avLst/>
          </a:prstGeom>
        </p:spPr>
        <p:txBody>
          <a:bodyPr/>
          <a:lstStyle>
            <a:lvl1pPr algn="ctr">
              <a:defRPr sz="3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26864"/>
            <a:ext cx="58674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697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  <a:latin typeface="+mj-lt"/>
                <a:ea typeface="Verdana" pitchFamily="34" charset="0"/>
                <a:cs typeface="Narkisim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9848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spcBef>
                <a:spcPts val="600"/>
              </a:spcBef>
              <a:buSzPct val="120000"/>
              <a:buFont typeface="Arial" pitchFamily="34" charset="0"/>
              <a:buChar char="•"/>
              <a:defRPr sz="18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640080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1097280">
              <a:spcBef>
                <a:spcPts val="600"/>
              </a:spcBef>
              <a:buFont typeface="Courier New" pitchFamily="49" charset="0"/>
              <a:buChar char="o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15544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20116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03415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  <a:latin typeface="+mj-lt"/>
                <a:ea typeface="Verdana" pitchFamily="34" charset="0"/>
                <a:cs typeface="Narkisim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9848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spcBef>
                <a:spcPts val="600"/>
              </a:spcBef>
              <a:buSzPct val="120000"/>
              <a:buFont typeface="Arial" pitchFamily="34" charset="0"/>
              <a:buChar char="•"/>
              <a:defRPr sz="18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640080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1097280">
              <a:spcBef>
                <a:spcPts val="600"/>
              </a:spcBef>
              <a:buFont typeface="Courier New" pitchFamily="49" charset="0"/>
              <a:buChar char="o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15544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20116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16667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54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98630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22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9848"/>
            <a:ext cx="4038600" cy="4797552"/>
          </a:xfrm>
          <a:prstGeom prst="rect">
            <a:avLst/>
          </a:prstGeom>
        </p:spPr>
        <p:txBody>
          <a:bodyPr/>
          <a:lstStyle>
            <a:lvl1pPr marL="0">
              <a:spcBef>
                <a:spcPts val="300"/>
              </a:spcBef>
              <a:defRPr sz="1800"/>
            </a:lvl1pPr>
            <a:lvl2pPr marL="640080">
              <a:spcBef>
                <a:spcPts val="300"/>
              </a:spcBef>
              <a:defRPr sz="1600"/>
            </a:lvl2pPr>
            <a:lvl3pPr marL="1097280">
              <a:spcBef>
                <a:spcPts val="300"/>
              </a:spcBef>
              <a:defRPr sz="1600"/>
            </a:lvl3pPr>
            <a:lvl4pPr marL="1554480">
              <a:spcBef>
                <a:spcPts val="300"/>
              </a:spcBef>
              <a:defRPr sz="1600"/>
            </a:lvl4pPr>
            <a:lvl5pPr marL="2011680">
              <a:spcBef>
                <a:spcPts val="3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  <a:latin typeface="+mj-lt"/>
                <a:ea typeface="Verdana" pitchFamily="34" charset="0"/>
                <a:cs typeface="Narkisim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45152" y="1066800"/>
            <a:ext cx="4038600" cy="4797552"/>
          </a:xfrm>
          <a:prstGeom prst="rect">
            <a:avLst/>
          </a:prstGeom>
        </p:spPr>
        <p:txBody>
          <a:bodyPr/>
          <a:lstStyle>
            <a:lvl1pPr marL="0">
              <a:spcBef>
                <a:spcPts val="300"/>
              </a:spcBef>
              <a:defRPr sz="1800"/>
            </a:lvl1pPr>
            <a:lvl2pPr marL="640080">
              <a:spcBef>
                <a:spcPts val="300"/>
              </a:spcBef>
              <a:defRPr sz="1600"/>
            </a:lvl2pPr>
            <a:lvl3pPr marL="1097280">
              <a:spcBef>
                <a:spcPts val="300"/>
              </a:spcBef>
              <a:defRPr sz="1600"/>
            </a:lvl3pPr>
            <a:lvl4pPr marL="1554480">
              <a:spcBef>
                <a:spcPts val="300"/>
              </a:spcBef>
              <a:defRPr sz="1600"/>
            </a:lvl4pPr>
            <a:lvl5pPr marL="2011680">
              <a:spcBef>
                <a:spcPts val="3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05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defRPr sz="2600">
                <a:solidFill>
                  <a:schemeClr val="bg1"/>
                </a:solidFill>
                <a:latin typeface="Bodoni MT" pitchFamily="18" charset="0"/>
                <a:ea typeface="Verdana" pitchFamily="34" charset="0"/>
                <a:cs typeface="Narkisim" pitchFamily="34" charset="-79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69848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spcBef>
                <a:spcPts val="600"/>
              </a:spcBef>
              <a:buSzPct val="120000"/>
              <a:buFont typeface="Arial" pitchFamily="34" charset="0"/>
              <a:buNone/>
              <a:defRPr sz="18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640080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1097280">
              <a:spcBef>
                <a:spcPts val="600"/>
              </a:spcBef>
              <a:buFont typeface="Courier New" pitchFamily="49" charset="0"/>
              <a:buChar char="o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15544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20116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25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03415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39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03415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08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400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3810000" cy="2400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29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\\BOULDER_DFS2\boulder\PersonalShares\bbeglin\Presentations\ppt_title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599"/>
            <a:ext cx="5257800" cy="1219201"/>
          </a:xfrm>
          <a:prstGeom prst="rect">
            <a:avLst/>
          </a:prstGeom>
        </p:spPr>
        <p:txBody>
          <a:bodyPr/>
          <a:lstStyle>
            <a:lvl1pPr algn="ctr">
              <a:defRPr sz="3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26864"/>
            <a:ext cx="58674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4584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  <a:latin typeface="+mj-lt"/>
                <a:ea typeface="Verdana" pitchFamily="34" charset="0"/>
                <a:cs typeface="Narkisim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9848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spcBef>
                <a:spcPts val="600"/>
              </a:spcBef>
              <a:buSzPct val="120000"/>
              <a:buFont typeface="Arial" pitchFamily="34" charset="0"/>
              <a:buChar char="•"/>
              <a:defRPr sz="18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640080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1097280">
              <a:spcBef>
                <a:spcPts val="600"/>
              </a:spcBef>
              <a:buFont typeface="Courier New" pitchFamily="49" charset="0"/>
              <a:buChar char="o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15544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20116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03415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421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6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9848"/>
            <a:ext cx="4038600" cy="4797552"/>
          </a:xfrm>
          <a:prstGeom prst="rect">
            <a:avLst/>
          </a:prstGeom>
        </p:spPr>
        <p:txBody>
          <a:bodyPr/>
          <a:lstStyle>
            <a:lvl1pPr marL="0">
              <a:spcBef>
                <a:spcPts val="300"/>
              </a:spcBef>
              <a:defRPr sz="1800"/>
            </a:lvl1pPr>
            <a:lvl2pPr marL="640080">
              <a:spcBef>
                <a:spcPts val="300"/>
              </a:spcBef>
              <a:defRPr sz="1600"/>
            </a:lvl2pPr>
            <a:lvl3pPr marL="1097280">
              <a:spcBef>
                <a:spcPts val="300"/>
              </a:spcBef>
              <a:defRPr sz="1600"/>
            </a:lvl3pPr>
            <a:lvl4pPr marL="1554480">
              <a:spcBef>
                <a:spcPts val="300"/>
              </a:spcBef>
              <a:defRPr sz="1600"/>
            </a:lvl4pPr>
            <a:lvl5pPr marL="2011680">
              <a:spcBef>
                <a:spcPts val="3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  <a:latin typeface="+mj-lt"/>
                <a:ea typeface="Verdana" pitchFamily="34" charset="0"/>
                <a:cs typeface="Narkisim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45152" y="1066800"/>
            <a:ext cx="4038600" cy="4797552"/>
          </a:xfrm>
          <a:prstGeom prst="rect">
            <a:avLst/>
          </a:prstGeom>
        </p:spPr>
        <p:txBody>
          <a:bodyPr/>
          <a:lstStyle>
            <a:lvl1pPr marL="0">
              <a:spcBef>
                <a:spcPts val="300"/>
              </a:spcBef>
              <a:defRPr sz="1800"/>
            </a:lvl1pPr>
            <a:lvl2pPr marL="640080">
              <a:spcBef>
                <a:spcPts val="300"/>
              </a:spcBef>
              <a:defRPr sz="1600"/>
            </a:lvl2pPr>
            <a:lvl3pPr marL="1097280">
              <a:spcBef>
                <a:spcPts val="300"/>
              </a:spcBef>
              <a:defRPr sz="1600"/>
            </a:lvl3pPr>
            <a:lvl4pPr marL="1554480">
              <a:spcBef>
                <a:spcPts val="300"/>
              </a:spcBef>
              <a:defRPr sz="1600"/>
            </a:lvl4pPr>
            <a:lvl5pPr marL="2011680">
              <a:spcBef>
                <a:spcPts val="3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00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defRPr sz="2600">
                <a:solidFill>
                  <a:schemeClr val="bg1"/>
                </a:solidFill>
                <a:latin typeface="Bodoni MT" pitchFamily="18" charset="0"/>
                <a:ea typeface="Verdana" pitchFamily="34" charset="0"/>
                <a:cs typeface="Narkisim" pitchFamily="34" charset="-79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69848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spcBef>
                <a:spcPts val="600"/>
              </a:spcBef>
              <a:buSzPct val="120000"/>
              <a:buFont typeface="Arial" pitchFamily="34" charset="0"/>
              <a:buNone/>
              <a:defRPr sz="18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640080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1097280">
              <a:spcBef>
                <a:spcPts val="600"/>
              </a:spcBef>
              <a:buFont typeface="Courier New" pitchFamily="49" charset="0"/>
              <a:buChar char="o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15544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20116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67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990600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1D3B7-67F5-4314-9993-F460401F935D}" type="slidenum">
              <a:rPr lang="en-US">
                <a:solidFill>
                  <a:srgbClr val="92D05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86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154E89"/>
              </a:solidFill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154E89"/>
              </a:solidFill>
              <a:latin typeface="Calibri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510A8-300B-4F86-AAA0-16D71B7B38D9}" type="slidenum">
              <a:rPr lang="en-US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52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03415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786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\\BOULDER_DFS2\boulder\PersonalShares\bbeglin\Presentations\ppt_title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599"/>
            <a:ext cx="5257800" cy="1219201"/>
          </a:xfrm>
          <a:prstGeom prst="rect">
            <a:avLst/>
          </a:prstGeom>
        </p:spPr>
        <p:txBody>
          <a:bodyPr/>
          <a:lstStyle>
            <a:lvl1pPr algn="ctr">
              <a:defRPr sz="3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26864"/>
            <a:ext cx="58674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09129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  <a:latin typeface="+mj-lt"/>
                <a:ea typeface="Verdana" pitchFamily="34" charset="0"/>
                <a:cs typeface="Narkisim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9848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spcBef>
                <a:spcPts val="600"/>
              </a:spcBef>
              <a:buSzPct val="120000"/>
              <a:buFont typeface="Arial" pitchFamily="34" charset="0"/>
              <a:buChar char="•"/>
              <a:defRPr sz="18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640080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1097280">
              <a:spcBef>
                <a:spcPts val="600"/>
              </a:spcBef>
              <a:buFont typeface="Courier New" pitchFamily="49" charset="0"/>
              <a:buChar char="o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15544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20116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16667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167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98630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265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9848"/>
            <a:ext cx="4038600" cy="4797552"/>
          </a:xfrm>
          <a:prstGeom prst="rect">
            <a:avLst/>
          </a:prstGeom>
        </p:spPr>
        <p:txBody>
          <a:bodyPr/>
          <a:lstStyle>
            <a:lvl1pPr marL="0">
              <a:spcBef>
                <a:spcPts val="300"/>
              </a:spcBef>
              <a:defRPr sz="1800"/>
            </a:lvl1pPr>
            <a:lvl2pPr marL="640080">
              <a:spcBef>
                <a:spcPts val="300"/>
              </a:spcBef>
              <a:defRPr sz="1600"/>
            </a:lvl2pPr>
            <a:lvl3pPr marL="1097280">
              <a:spcBef>
                <a:spcPts val="300"/>
              </a:spcBef>
              <a:defRPr sz="1600"/>
            </a:lvl3pPr>
            <a:lvl4pPr marL="1554480">
              <a:spcBef>
                <a:spcPts val="300"/>
              </a:spcBef>
              <a:defRPr sz="1600"/>
            </a:lvl4pPr>
            <a:lvl5pPr marL="2011680">
              <a:spcBef>
                <a:spcPts val="3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  <a:latin typeface="+mj-lt"/>
                <a:ea typeface="Verdana" pitchFamily="34" charset="0"/>
                <a:cs typeface="Narkisim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45152" y="1066800"/>
            <a:ext cx="4038600" cy="4797552"/>
          </a:xfrm>
          <a:prstGeom prst="rect">
            <a:avLst/>
          </a:prstGeom>
        </p:spPr>
        <p:txBody>
          <a:bodyPr/>
          <a:lstStyle>
            <a:lvl1pPr marL="0">
              <a:spcBef>
                <a:spcPts val="300"/>
              </a:spcBef>
              <a:defRPr sz="1800"/>
            </a:lvl1pPr>
            <a:lvl2pPr marL="640080">
              <a:spcBef>
                <a:spcPts val="300"/>
              </a:spcBef>
              <a:defRPr sz="1600"/>
            </a:lvl2pPr>
            <a:lvl3pPr marL="1097280">
              <a:spcBef>
                <a:spcPts val="300"/>
              </a:spcBef>
              <a:defRPr sz="1600"/>
            </a:lvl3pPr>
            <a:lvl4pPr marL="1554480">
              <a:spcBef>
                <a:spcPts val="300"/>
              </a:spcBef>
              <a:defRPr sz="1600"/>
            </a:lvl4pPr>
            <a:lvl5pPr marL="2011680">
              <a:spcBef>
                <a:spcPts val="3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40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defRPr sz="2600">
                <a:solidFill>
                  <a:schemeClr val="bg1"/>
                </a:solidFill>
                <a:latin typeface="Bodoni MT" pitchFamily="18" charset="0"/>
                <a:ea typeface="Verdana" pitchFamily="34" charset="0"/>
                <a:cs typeface="Narkisim" pitchFamily="34" charset="-79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69848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spcBef>
                <a:spcPts val="600"/>
              </a:spcBef>
              <a:buSzPct val="120000"/>
              <a:buFont typeface="Arial" pitchFamily="34" charset="0"/>
              <a:buNone/>
              <a:defRPr sz="18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640080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1097280">
              <a:spcBef>
                <a:spcPts val="600"/>
              </a:spcBef>
              <a:buFont typeface="Courier New" pitchFamily="49" charset="0"/>
              <a:buChar char="o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15544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20116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0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9848"/>
            <a:ext cx="4038600" cy="4797552"/>
          </a:xfrm>
          <a:prstGeom prst="rect">
            <a:avLst/>
          </a:prstGeom>
        </p:spPr>
        <p:txBody>
          <a:bodyPr/>
          <a:lstStyle>
            <a:lvl1pPr marL="0">
              <a:spcBef>
                <a:spcPts val="300"/>
              </a:spcBef>
              <a:defRPr sz="1800"/>
            </a:lvl1pPr>
            <a:lvl2pPr marL="640080">
              <a:spcBef>
                <a:spcPts val="300"/>
              </a:spcBef>
              <a:defRPr sz="1600"/>
            </a:lvl2pPr>
            <a:lvl3pPr marL="1097280">
              <a:spcBef>
                <a:spcPts val="300"/>
              </a:spcBef>
              <a:defRPr sz="1600"/>
            </a:lvl3pPr>
            <a:lvl4pPr marL="1554480">
              <a:spcBef>
                <a:spcPts val="300"/>
              </a:spcBef>
              <a:defRPr sz="1600"/>
            </a:lvl4pPr>
            <a:lvl5pPr marL="2011680">
              <a:spcBef>
                <a:spcPts val="3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  <a:latin typeface="+mj-lt"/>
                <a:ea typeface="Verdana" pitchFamily="34" charset="0"/>
                <a:cs typeface="Narkisim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45152" y="1066800"/>
            <a:ext cx="4038600" cy="4797552"/>
          </a:xfrm>
          <a:prstGeom prst="rect">
            <a:avLst/>
          </a:prstGeom>
        </p:spPr>
        <p:txBody>
          <a:bodyPr/>
          <a:lstStyle>
            <a:lvl1pPr marL="0">
              <a:spcBef>
                <a:spcPts val="300"/>
              </a:spcBef>
              <a:defRPr sz="1800"/>
            </a:lvl1pPr>
            <a:lvl2pPr marL="640080">
              <a:spcBef>
                <a:spcPts val="300"/>
              </a:spcBef>
              <a:defRPr sz="1600"/>
            </a:lvl2pPr>
            <a:lvl3pPr marL="1097280">
              <a:spcBef>
                <a:spcPts val="300"/>
              </a:spcBef>
              <a:defRPr sz="1600"/>
            </a:lvl3pPr>
            <a:lvl4pPr marL="1554480">
              <a:spcBef>
                <a:spcPts val="300"/>
              </a:spcBef>
              <a:defRPr sz="1600"/>
            </a:lvl4pPr>
            <a:lvl5pPr marL="2011680">
              <a:spcBef>
                <a:spcPts val="3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\\BOULDER_DFS2\boulder\PersonalShares\bbeglin\Presentations\ppt_title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599"/>
            <a:ext cx="5257800" cy="1219201"/>
          </a:xfrm>
          <a:prstGeom prst="rect">
            <a:avLst/>
          </a:prstGeom>
        </p:spPr>
        <p:txBody>
          <a:bodyPr/>
          <a:lstStyle>
            <a:lvl1pPr algn="ctr">
              <a:defRPr sz="3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26864"/>
            <a:ext cx="58674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35167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  <a:latin typeface="+mj-lt"/>
                <a:ea typeface="Verdana" pitchFamily="34" charset="0"/>
                <a:cs typeface="Narkisim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9848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spcBef>
                <a:spcPts val="600"/>
              </a:spcBef>
              <a:buSzPct val="120000"/>
              <a:buFont typeface="Arial" pitchFamily="34" charset="0"/>
              <a:buChar char="•"/>
              <a:defRPr sz="18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640080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1097280">
              <a:spcBef>
                <a:spcPts val="600"/>
              </a:spcBef>
              <a:buFont typeface="Courier New" pitchFamily="49" charset="0"/>
              <a:buChar char="o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15544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20116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03415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997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01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9848"/>
            <a:ext cx="4038600" cy="4797552"/>
          </a:xfrm>
          <a:prstGeom prst="rect">
            <a:avLst/>
          </a:prstGeom>
        </p:spPr>
        <p:txBody>
          <a:bodyPr/>
          <a:lstStyle>
            <a:lvl1pPr marL="0">
              <a:spcBef>
                <a:spcPts val="300"/>
              </a:spcBef>
              <a:defRPr sz="1800"/>
            </a:lvl1pPr>
            <a:lvl2pPr marL="640080">
              <a:spcBef>
                <a:spcPts val="300"/>
              </a:spcBef>
              <a:defRPr sz="1600"/>
            </a:lvl2pPr>
            <a:lvl3pPr marL="1097280">
              <a:spcBef>
                <a:spcPts val="300"/>
              </a:spcBef>
              <a:defRPr sz="1600"/>
            </a:lvl3pPr>
            <a:lvl4pPr marL="1554480">
              <a:spcBef>
                <a:spcPts val="300"/>
              </a:spcBef>
              <a:defRPr sz="1600"/>
            </a:lvl4pPr>
            <a:lvl5pPr marL="2011680">
              <a:spcBef>
                <a:spcPts val="3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  <a:latin typeface="+mj-lt"/>
                <a:ea typeface="Verdana" pitchFamily="34" charset="0"/>
                <a:cs typeface="Narkisim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45152" y="1066800"/>
            <a:ext cx="4038600" cy="4797552"/>
          </a:xfrm>
          <a:prstGeom prst="rect">
            <a:avLst/>
          </a:prstGeom>
        </p:spPr>
        <p:txBody>
          <a:bodyPr/>
          <a:lstStyle>
            <a:lvl1pPr marL="0">
              <a:spcBef>
                <a:spcPts val="300"/>
              </a:spcBef>
              <a:defRPr sz="1800"/>
            </a:lvl1pPr>
            <a:lvl2pPr marL="640080">
              <a:spcBef>
                <a:spcPts val="300"/>
              </a:spcBef>
              <a:defRPr sz="1600"/>
            </a:lvl2pPr>
            <a:lvl3pPr marL="1097280">
              <a:spcBef>
                <a:spcPts val="300"/>
              </a:spcBef>
              <a:defRPr sz="1600"/>
            </a:lvl3pPr>
            <a:lvl4pPr marL="1554480">
              <a:spcBef>
                <a:spcPts val="300"/>
              </a:spcBef>
              <a:defRPr sz="1600"/>
            </a:lvl4pPr>
            <a:lvl5pPr marL="2011680">
              <a:spcBef>
                <a:spcPts val="3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275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defRPr sz="2600">
                <a:solidFill>
                  <a:schemeClr val="bg1"/>
                </a:solidFill>
                <a:latin typeface="Bodoni MT" pitchFamily="18" charset="0"/>
                <a:ea typeface="Verdana" pitchFamily="34" charset="0"/>
                <a:cs typeface="Narkisim" pitchFamily="34" charset="-79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prstClr val="white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69848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spcBef>
                <a:spcPts val="600"/>
              </a:spcBef>
              <a:buSzPct val="120000"/>
              <a:buFont typeface="Arial" pitchFamily="34" charset="0"/>
              <a:buNone/>
              <a:defRPr sz="18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640080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1097280">
              <a:spcBef>
                <a:spcPts val="600"/>
              </a:spcBef>
              <a:buFont typeface="Courier New" pitchFamily="49" charset="0"/>
              <a:buChar char="o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15544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20116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42737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03415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709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03415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29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\\BOULDER_DFS2\boulder\PersonalShares\bbeglin\Presentations\ppt_title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599"/>
            <a:ext cx="5257800" cy="1219201"/>
          </a:xfrm>
          <a:prstGeom prst="rect">
            <a:avLst/>
          </a:prstGeom>
        </p:spPr>
        <p:txBody>
          <a:bodyPr/>
          <a:lstStyle>
            <a:lvl1pPr algn="ctr">
              <a:defRPr sz="3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26864"/>
            <a:ext cx="58674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56717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  <a:latin typeface="+mj-lt"/>
                <a:ea typeface="Verdana" pitchFamily="34" charset="0"/>
                <a:cs typeface="Narkisim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9848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spcBef>
                <a:spcPts val="600"/>
              </a:spcBef>
              <a:buSzPct val="120000"/>
              <a:buFont typeface="Arial" pitchFamily="34" charset="0"/>
              <a:buChar char="•"/>
              <a:defRPr sz="18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640080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1097280">
              <a:spcBef>
                <a:spcPts val="600"/>
              </a:spcBef>
              <a:buFont typeface="Courier New" pitchFamily="49" charset="0"/>
              <a:buChar char="o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15544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20116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03415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8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defRPr sz="2600">
                <a:solidFill>
                  <a:schemeClr val="bg1"/>
                </a:solidFill>
                <a:latin typeface="Bodoni MT" pitchFamily="18" charset="0"/>
                <a:ea typeface="Verdana" pitchFamily="34" charset="0"/>
                <a:cs typeface="Narkisim" pitchFamily="34" charset="-79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Verdana" pitchFamily="34" charset="0"/>
                <a:cs typeface="Narkisim" pitchFamily="34" charset="-79"/>
              </a:rPr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69848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spcBef>
                <a:spcPts val="600"/>
              </a:spcBef>
              <a:buSzPct val="120000"/>
              <a:buFont typeface="Arial" pitchFamily="34" charset="0"/>
              <a:buNone/>
              <a:defRPr sz="18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640080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1097280">
              <a:spcBef>
                <a:spcPts val="600"/>
              </a:spcBef>
              <a:buFont typeface="Courier New" pitchFamily="49" charset="0"/>
              <a:buChar char="o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15544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20116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9848"/>
            <a:ext cx="4038600" cy="4797552"/>
          </a:xfrm>
          <a:prstGeom prst="rect">
            <a:avLst/>
          </a:prstGeom>
        </p:spPr>
        <p:txBody>
          <a:bodyPr/>
          <a:lstStyle>
            <a:lvl1pPr marL="0">
              <a:spcBef>
                <a:spcPts val="300"/>
              </a:spcBef>
              <a:defRPr sz="1800"/>
            </a:lvl1pPr>
            <a:lvl2pPr marL="640080">
              <a:spcBef>
                <a:spcPts val="300"/>
              </a:spcBef>
              <a:defRPr sz="1600"/>
            </a:lvl2pPr>
            <a:lvl3pPr marL="1097280">
              <a:spcBef>
                <a:spcPts val="300"/>
              </a:spcBef>
              <a:defRPr sz="1600"/>
            </a:lvl3pPr>
            <a:lvl4pPr marL="1554480">
              <a:spcBef>
                <a:spcPts val="300"/>
              </a:spcBef>
              <a:defRPr sz="1600"/>
            </a:lvl4pPr>
            <a:lvl5pPr marL="2011680">
              <a:spcBef>
                <a:spcPts val="3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  <a:latin typeface="+mj-lt"/>
                <a:ea typeface="Verdana" pitchFamily="34" charset="0"/>
                <a:cs typeface="Narkisim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45152" y="1066800"/>
            <a:ext cx="4038600" cy="4797552"/>
          </a:xfrm>
          <a:prstGeom prst="rect">
            <a:avLst/>
          </a:prstGeom>
        </p:spPr>
        <p:txBody>
          <a:bodyPr/>
          <a:lstStyle>
            <a:lvl1pPr marL="0">
              <a:spcBef>
                <a:spcPts val="300"/>
              </a:spcBef>
              <a:defRPr sz="1800"/>
            </a:lvl1pPr>
            <a:lvl2pPr marL="640080">
              <a:spcBef>
                <a:spcPts val="300"/>
              </a:spcBef>
              <a:defRPr sz="1600"/>
            </a:lvl2pPr>
            <a:lvl3pPr marL="1097280">
              <a:spcBef>
                <a:spcPts val="300"/>
              </a:spcBef>
              <a:defRPr sz="1600"/>
            </a:lvl3pPr>
            <a:lvl4pPr marL="1554480">
              <a:spcBef>
                <a:spcPts val="300"/>
              </a:spcBef>
              <a:defRPr sz="1600"/>
            </a:lvl4pPr>
            <a:lvl5pPr marL="2011680">
              <a:spcBef>
                <a:spcPts val="3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347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defRPr sz="2600">
                <a:solidFill>
                  <a:schemeClr val="bg1"/>
                </a:solidFill>
                <a:latin typeface="Bodoni MT" pitchFamily="18" charset="0"/>
                <a:ea typeface="Verdana" pitchFamily="34" charset="0"/>
                <a:cs typeface="Narkisim" pitchFamily="34" charset="-79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69848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spcBef>
                <a:spcPts val="600"/>
              </a:spcBef>
              <a:buSzPct val="120000"/>
              <a:buFont typeface="Arial" pitchFamily="34" charset="0"/>
              <a:buNone/>
              <a:defRPr sz="18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640080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1097280">
              <a:spcBef>
                <a:spcPts val="600"/>
              </a:spcBef>
              <a:buFont typeface="Courier New" pitchFamily="49" charset="0"/>
              <a:buChar char="o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15544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20116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43472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03415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377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03415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424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400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3810000" cy="2400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878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\\BOULDER_DFS2\boulder\PersonalShares\bbeglin\Presentations\ppt_title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599"/>
            <a:ext cx="5257800" cy="1219201"/>
          </a:xfrm>
          <a:prstGeom prst="rect">
            <a:avLst/>
          </a:prstGeom>
        </p:spPr>
        <p:txBody>
          <a:bodyPr/>
          <a:lstStyle>
            <a:lvl1pPr algn="ctr">
              <a:defRPr sz="3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26864"/>
            <a:ext cx="58674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56112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  <a:latin typeface="+mj-lt"/>
                <a:ea typeface="Verdana" pitchFamily="34" charset="0"/>
                <a:cs typeface="Narkisim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9848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spcBef>
                <a:spcPts val="600"/>
              </a:spcBef>
              <a:buSzPct val="120000"/>
              <a:buFont typeface="Arial" pitchFamily="34" charset="0"/>
              <a:buChar char="•"/>
              <a:defRPr sz="18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640080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1097280">
              <a:spcBef>
                <a:spcPts val="600"/>
              </a:spcBef>
              <a:buFont typeface="Courier New" pitchFamily="49" charset="0"/>
              <a:buChar char="o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15544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20116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03415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928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268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9848"/>
            <a:ext cx="4038600" cy="4797552"/>
          </a:xfrm>
          <a:prstGeom prst="rect">
            <a:avLst/>
          </a:prstGeom>
        </p:spPr>
        <p:txBody>
          <a:bodyPr/>
          <a:lstStyle>
            <a:lvl1pPr marL="0">
              <a:spcBef>
                <a:spcPts val="300"/>
              </a:spcBef>
              <a:defRPr sz="1800"/>
            </a:lvl1pPr>
            <a:lvl2pPr marL="640080">
              <a:spcBef>
                <a:spcPts val="300"/>
              </a:spcBef>
              <a:defRPr sz="1600"/>
            </a:lvl2pPr>
            <a:lvl3pPr marL="1097280">
              <a:spcBef>
                <a:spcPts val="300"/>
              </a:spcBef>
              <a:defRPr sz="1600"/>
            </a:lvl3pPr>
            <a:lvl4pPr marL="1554480">
              <a:spcBef>
                <a:spcPts val="300"/>
              </a:spcBef>
              <a:defRPr sz="1600"/>
            </a:lvl4pPr>
            <a:lvl5pPr marL="2011680">
              <a:spcBef>
                <a:spcPts val="3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  <a:latin typeface="+mj-lt"/>
                <a:ea typeface="Verdana" pitchFamily="34" charset="0"/>
                <a:cs typeface="Narkisim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45152" y="1066800"/>
            <a:ext cx="4038600" cy="4797552"/>
          </a:xfrm>
          <a:prstGeom prst="rect">
            <a:avLst/>
          </a:prstGeom>
        </p:spPr>
        <p:txBody>
          <a:bodyPr/>
          <a:lstStyle>
            <a:lvl1pPr marL="0">
              <a:spcBef>
                <a:spcPts val="300"/>
              </a:spcBef>
              <a:defRPr sz="1800"/>
            </a:lvl1pPr>
            <a:lvl2pPr marL="640080">
              <a:spcBef>
                <a:spcPts val="300"/>
              </a:spcBef>
              <a:defRPr sz="1600"/>
            </a:lvl2pPr>
            <a:lvl3pPr marL="1097280">
              <a:spcBef>
                <a:spcPts val="300"/>
              </a:spcBef>
              <a:defRPr sz="1600"/>
            </a:lvl3pPr>
            <a:lvl4pPr marL="1554480">
              <a:spcBef>
                <a:spcPts val="300"/>
              </a:spcBef>
              <a:defRPr sz="1600"/>
            </a:lvl4pPr>
            <a:lvl5pPr marL="2011680">
              <a:spcBef>
                <a:spcPts val="3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891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defRPr sz="2600">
                <a:solidFill>
                  <a:schemeClr val="bg1"/>
                </a:solidFill>
                <a:latin typeface="Bodoni MT" pitchFamily="18" charset="0"/>
                <a:ea typeface="Verdana" pitchFamily="34" charset="0"/>
                <a:cs typeface="Narkisim" pitchFamily="34" charset="-79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69848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spcBef>
                <a:spcPts val="600"/>
              </a:spcBef>
              <a:buSzPct val="120000"/>
              <a:buFont typeface="Arial" pitchFamily="34" charset="0"/>
              <a:buNone/>
              <a:defRPr sz="18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640080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1097280">
              <a:spcBef>
                <a:spcPts val="600"/>
              </a:spcBef>
              <a:buFont typeface="Courier New" pitchFamily="49" charset="0"/>
              <a:buChar char="o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15544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20116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3376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47C-804B-4E50-8428-93364C29F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990600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1D3B7-67F5-4314-9993-F460401F935D}" type="slidenum">
              <a:rPr lang="en-US">
                <a:solidFill>
                  <a:srgbClr val="92D05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948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03415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416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\\BOULDER_DFS2\boulder\PersonalShares\bbeglin\Presentations\ppt_title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599"/>
            <a:ext cx="5257800" cy="1219201"/>
          </a:xfrm>
          <a:prstGeom prst="rect">
            <a:avLst/>
          </a:prstGeom>
        </p:spPr>
        <p:txBody>
          <a:bodyPr/>
          <a:lstStyle>
            <a:lvl1pPr algn="ctr">
              <a:defRPr sz="3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26864"/>
            <a:ext cx="58674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93382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9848"/>
            <a:ext cx="4038600" cy="4797552"/>
          </a:xfrm>
          <a:prstGeom prst="rect">
            <a:avLst/>
          </a:prstGeom>
        </p:spPr>
        <p:txBody>
          <a:bodyPr/>
          <a:lstStyle>
            <a:lvl1pPr marL="0">
              <a:spcBef>
                <a:spcPts val="300"/>
              </a:spcBef>
              <a:defRPr sz="1800"/>
            </a:lvl1pPr>
            <a:lvl2pPr marL="640080">
              <a:spcBef>
                <a:spcPts val="300"/>
              </a:spcBef>
              <a:defRPr sz="1600"/>
            </a:lvl2pPr>
            <a:lvl3pPr marL="1097280">
              <a:spcBef>
                <a:spcPts val="300"/>
              </a:spcBef>
              <a:defRPr sz="1600"/>
            </a:lvl3pPr>
            <a:lvl4pPr marL="1554480">
              <a:spcBef>
                <a:spcPts val="300"/>
              </a:spcBef>
              <a:defRPr sz="1600"/>
            </a:lvl4pPr>
            <a:lvl5pPr marL="2011680">
              <a:spcBef>
                <a:spcPts val="3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  <a:latin typeface="+mj-lt"/>
                <a:ea typeface="Verdana" pitchFamily="34" charset="0"/>
                <a:cs typeface="Narkisim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45152" y="1066800"/>
            <a:ext cx="4038600" cy="4797552"/>
          </a:xfrm>
          <a:prstGeom prst="rect">
            <a:avLst/>
          </a:prstGeom>
        </p:spPr>
        <p:txBody>
          <a:bodyPr/>
          <a:lstStyle>
            <a:lvl1pPr marL="0">
              <a:spcBef>
                <a:spcPts val="300"/>
              </a:spcBef>
              <a:defRPr sz="1800"/>
            </a:lvl1pPr>
            <a:lvl2pPr marL="640080">
              <a:spcBef>
                <a:spcPts val="300"/>
              </a:spcBef>
              <a:defRPr sz="1600"/>
            </a:lvl2pPr>
            <a:lvl3pPr marL="1097280">
              <a:spcBef>
                <a:spcPts val="300"/>
              </a:spcBef>
              <a:defRPr sz="1600"/>
            </a:lvl3pPr>
            <a:lvl4pPr marL="1554480">
              <a:spcBef>
                <a:spcPts val="300"/>
              </a:spcBef>
              <a:defRPr sz="1600"/>
            </a:lvl4pPr>
            <a:lvl5pPr marL="2011680">
              <a:spcBef>
                <a:spcPts val="3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369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\\BOULDER_DFS2\boulder\PersonalShares\bbeglin\Presentations\ppt_title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599"/>
            <a:ext cx="5257800" cy="1219201"/>
          </a:xfrm>
          <a:prstGeom prst="rect">
            <a:avLst/>
          </a:prstGeom>
        </p:spPr>
        <p:txBody>
          <a:bodyPr/>
          <a:lstStyle>
            <a:lvl1pPr algn="ctr">
              <a:defRPr sz="3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26864"/>
            <a:ext cx="58674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362212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02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  <a:latin typeface="+mj-lt"/>
                <a:ea typeface="Verdana" pitchFamily="34" charset="0"/>
                <a:cs typeface="Narkisim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9848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spcBef>
                <a:spcPts val="600"/>
              </a:spcBef>
              <a:buSzPct val="120000"/>
              <a:buFont typeface="Arial" pitchFamily="34" charset="0"/>
              <a:buChar char="•"/>
              <a:defRPr sz="18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640080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1097280">
              <a:spcBef>
                <a:spcPts val="600"/>
              </a:spcBef>
              <a:buFont typeface="Courier New" pitchFamily="49" charset="0"/>
              <a:buChar char="o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15544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20116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11436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393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921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9848"/>
            <a:ext cx="4038600" cy="4797552"/>
          </a:xfrm>
          <a:prstGeom prst="rect">
            <a:avLst/>
          </a:prstGeom>
        </p:spPr>
        <p:txBody>
          <a:bodyPr/>
          <a:lstStyle>
            <a:lvl1pPr marL="0">
              <a:spcBef>
                <a:spcPts val="300"/>
              </a:spcBef>
              <a:defRPr sz="1800"/>
            </a:lvl1pPr>
            <a:lvl2pPr marL="640080">
              <a:spcBef>
                <a:spcPts val="300"/>
              </a:spcBef>
              <a:defRPr sz="1600"/>
            </a:lvl2pPr>
            <a:lvl3pPr marL="1097280">
              <a:spcBef>
                <a:spcPts val="300"/>
              </a:spcBef>
              <a:defRPr sz="1600"/>
            </a:lvl3pPr>
            <a:lvl4pPr marL="1554480">
              <a:spcBef>
                <a:spcPts val="300"/>
              </a:spcBef>
              <a:defRPr sz="1600"/>
            </a:lvl4pPr>
            <a:lvl5pPr marL="2011680">
              <a:spcBef>
                <a:spcPts val="3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  <a:latin typeface="+mj-lt"/>
                <a:ea typeface="Verdana" pitchFamily="34" charset="0"/>
                <a:cs typeface="Narkisim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45152" y="1066800"/>
            <a:ext cx="4038600" cy="4797552"/>
          </a:xfrm>
          <a:prstGeom prst="rect">
            <a:avLst/>
          </a:prstGeom>
        </p:spPr>
        <p:txBody>
          <a:bodyPr/>
          <a:lstStyle>
            <a:lvl1pPr marL="0">
              <a:spcBef>
                <a:spcPts val="300"/>
              </a:spcBef>
              <a:defRPr sz="1800"/>
            </a:lvl1pPr>
            <a:lvl2pPr marL="640080">
              <a:spcBef>
                <a:spcPts val="300"/>
              </a:spcBef>
              <a:defRPr sz="1600"/>
            </a:lvl2pPr>
            <a:lvl3pPr marL="1097280">
              <a:spcBef>
                <a:spcPts val="300"/>
              </a:spcBef>
              <a:defRPr sz="1600"/>
            </a:lvl3pPr>
            <a:lvl4pPr marL="1554480">
              <a:spcBef>
                <a:spcPts val="300"/>
              </a:spcBef>
              <a:defRPr sz="1600"/>
            </a:lvl4pPr>
            <a:lvl5pPr marL="2011680">
              <a:spcBef>
                <a:spcPts val="3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318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defRPr sz="2600">
                <a:solidFill>
                  <a:schemeClr val="bg1"/>
                </a:solidFill>
                <a:latin typeface="Bodoni MT" pitchFamily="18" charset="0"/>
                <a:ea typeface="Verdana" pitchFamily="34" charset="0"/>
                <a:cs typeface="Narkisim" pitchFamily="34" charset="-79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69848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spcBef>
                <a:spcPts val="600"/>
              </a:spcBef>
              <a:buSzPct val="120000"/>
              <a:buFont typeface="Arial" pitchFamily="34" charset="0"/>
              <a:buNone/>
              <a:defRPr sz="18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640080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1097280">
              <a:spcBef>
                <a:spcPts val="600"/>
              </a:spcBef>
              <a:buFont typeface="Courier New" pitchFamily="49" charset="0"/>
              <a:buChar char="o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15544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20116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348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\\BOULDER_DFS2\boulder\PersonalShares\bbeglin\Presentations\ppt_title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3"/>
            <a:ext cx="5257800" cy="1219201"/>
          </a:xfrm>
          <a:prstGeom prst="rect">
            <a:avLst/>
          </a:prstGeom>
        </p:spPr>
        <p:txBody>
          <a:bodyPr/>
          <a:lstStyle>
            <a:lvl1pPr algn="ctr">
              <a:defRPr sz="3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26864"/>
            <a:ext cx="58674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8692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47C-804B-4E50-8428-93364C29F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  <a:latin typeface="+mj-lt"/>
                <a:ea typeface="Verdana" pitchFamily="34" charset="0"/>
                <a:cs typeface="Narkisim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9848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spcBef>
                <a:spcPts val="600"/>
              </a:spcBef>
              <a:buSzPct val="120000"/>
              <a:buFont typeface="Arial" pitchFamily="34" charset="0"/>
              <a:buChar char="•"/>
              <a:defRPr sz="18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640064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1097253">
              <a:spcBef>
                <a:spcPts val="600"/>
              </a:spcBef>
              <a:buFont typeface="Courier New" pitchFamily="49" charset="0"/>
              <a:buChar char="o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1554441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201163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03419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735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11886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5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9848"/>
            <a:ext cx="4038600" cy="4797552"/>
          </a:xfrm>
          <a:prstGeom prst="rect">
            <a:avLst/>
          </a:prstGeom>
        </p:spPr>
        <p:txBody>
          <a:bodyPr/>
          <a:lstStyle>
            <a:lvl1pPr marL="0">
              <a:spcBef>
                <a:spcPts val="300"/>
              </a:spcBef>
              <a:defRPr sz="1800"/>
            </a:lvl1pPr>
            <a:lvl2pPr marL="640064">
              <a:spcBef>
                <a:spcPts val="300"/>
              </a:spcBef>
              <a:defRPr sz="1600"/>
            </a:lvl2pPr>
            <a:lvl3pPr marL="1097253">
              <a:spcBef>
                <a:spcPts val="300"/>
              </a:spcBef>
              <a:defRPr sz="1600"/>
            </a:lvl3pPr>
            <a:lvl4pPr marL="1554441">
              <a:spcBef>
                <a:spcPts val="300"/>
              </a:spcBef>
              <a:defRPr sz="1600"/>
            </a:lvl4pPr>
            <a:lvl5pPr marL="2011630">
              <a:spcBef>
                <a:spcPts val="3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  <a:latin typeface="+mj-lt"/>
                <a:ea typeface="Verdana" pitchFamily="34" charset="0"/>
                <a:cs typeface="Narkisim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45152" y="1066800"/>
            <a:ext cx="4038600" cy="4797552"/>
          </a:xfrm>
          <a:prstGeom prst="rect">
            <a:avLst/>
          </a:prstGeom>
        </p:spPr>
        <p:txBody>
          <a:bodyPr/>
          <a:lstStyle>
            <a:lvl1pPr marL="0">
              <a:spcBef>
                <a:spcPts val="300"/>
              </a:spcBef>
              <a:defRPr sz="1800"/>
            </a:lvl1pPr>
            <a:lvl2pPr marL="640064">
              <a:spcBef>
                <a:spcPts val="300"/>
              </a:spcBef>
              <a:defRPr sz="1600"/>
            </a:lvl2pPr>
            <a:lvl3pPr marL="1097253">
              <a:spcBef>
                <a:spcPts val="300"/>
              </a:spcBef>
              <a:defRPr sz="1600"/>
            </a:lvl3pPr>
            <a:lvl4pPr marL="1554441">
              <a:spcBef>
                <a:spcPts val="300"/>
              </a:spcBef>
              <a:defRPr sz="1600"/>
            </a:lvl4pPr>
            <a:lvl5pPr marL="2011630">
              <a:spcBef>
                <a:spcPts val="3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11886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196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defRPr sz="2600">
                <a:solidFill>
                  <a:schemeClr val="bg1"/>
                </a:solidFill>
                <a:latin typeface="Bodoni MT" pitchFamily="18" charset="0"/>
                <a:ea typeface="Verdana" pitchFamily="34" charset="0"/>
                <a:cs typeface="Narkisim" pitchFamily="34" charset="-79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69848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spcBef>
                <a:spcPts val="600"/>
              </a:spcBef>
              <a:buSzPct val="120000"/>
              <a:buFont typeface="Arial" pitchFamily="34" charset="0"/>
              <a:buNone/>
              <a:defRPr sz="18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640064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1097253">
              <a:spcBef>
                <a:spcPts val="600"/>
              </a:spcBef>
              <a:buFont typeface="Courier New" pitchFamily="49" charset="0"/>
              <a:buChar char="o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1554441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201163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11886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59153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990600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1D3B7-67F5-4314-9993-F460401F935D}" type="slidenum">
              <a:rPr lang="en-US">
                <a:solidFill>
                  <a:srgbClr val="92D05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435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189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154E89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189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154E89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510A8-300B-4F86-AAA0-16D71B7B38D9}" type="slidenum">
              <a:rPr lang="en-US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89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03419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691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  <a:defRPr/>
            </a:lvl1pPr>
          </a:lstStyle>
          <a:p>
            <a:pPr defTabSz="457189" fontAlgn="auto">
              <a:buClr>
                <a:srgbClr val="154E89"/>
              </a:buClr>
              <a:defRPr/>
            </a:pPr>
            <a:endParaRPr lang="en-US" sz="1800">
              <a:solidFill>
                <a:srgbClr val="154E89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  <a:defRPr/>
            </a:lvl1pPr>
          </a:lstStyle>
          <a:p>
            <a:pPr defTabSz="457189" fontAlgn="auto">
              <a:buClr>
                <a:srgbClr val="154E89"/>
              </a:buClr>
              <a:defRPr/>
            </a:pPr>
            <a:endParaRPr lang="en-US" sz="1800">
              <a:solidFill>
                <a:srgbClr val="154E89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  <a:defRPr/>
            </a:lvl1pPr>
          </a:lstStyle>
          <a:p>
            <a:pPr>
              <a:buClr>
                <a:srgbClr val="154E89"/>
              </a:buClr>
              <a:defRPr/>
            </a:pPr>
            <a:fld id="{9BDD20A4-7676-4B80-B25A-ADF283392707}" type="slidenum">
              <a:rPr lang="en-US">
                <a:solidFill>
                  <a:srgbClr val="92D050"/>
                </a:solidFill>
              </a:rPr>
              <a:pPr>
                <a:buClr>
                  <a:srgbClr val="154E89"/>
                </a:buClr>
                <a:defRPr/>
              </a:pPr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319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27CF-F212-4FBD-8039-259E40B12EB9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47C-804B-4E50-8428-93364C29F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509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333" y="6350000"/>
            <a:ext cx="537076" cy="321829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841298" y="64628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26269A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fld id="{F6B8A0A4-4F46-2C45-93F5-C4EB20957041}" type="slidenum">
              <a:rPr lang="en-US" sz="140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r>
              <a:rPr lang="en-US" sz="140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>
                <a:solidFill>
                  <a:srgbClr val="376092"/>
                </a:solidFill>
                <a:latin typeface="Arial"/>
                <a:cs typeface="Arial"/>
              </a:rPr>
              <a:t>Ascend</a:t>
            </a:r>
            <a:r>
              <a:rPr lang="en-US" sz="1400">
                <a:solidFill>
                  <a:srgbClr val="376092"/>
                </a:solidFill>
                <a:latin typeface="Arial"/>
                <a:cs typeface="Arial"/>
              </a:rPr>
              <a:t> Analytics</a:t>
            </a:r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440206" y="6477000"/>
            <a:ext cx="1994" cy="325496"/>
          </a:xfrm>
          <a:prstGeom prst="line">
            <a:avLst/>
          </a:prstGeom>
          <a:ln w="28575">
            <a:solidFill>
              <a:srgbClr val="7BC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1058580"/>
            <a:ext cx="8229600" cy="0"/>
          </a:xfrm>
          <a:prstGeom prst="line">
            <a:avLst/>
          </a:prstGeom>
          <a:ln w="38100">
            <a:solidFill>
              <a:srgbClr val="7BC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12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47C-804B-4E50-8428-93364C29F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27CF-F212-4FBD-8039-259E40B12EB9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47C-804B-4E50-8428-93364C29F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939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27CF-F212-4FBD-8039-259E40B12EB9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47C-804B-4E50-8428-93364C29F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806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27CF-F212-4FBD-8039-259E40B12EB9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47C-804B-4E50-8428-93364C29F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833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27CF-F212-4FBD-8039-259E40B12EB9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47C-804B-4E50-8428-93364C29F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092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27CF-F212-4FBD-8039-259E40B12EB9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47C-804B-4E50-8428-93364C29F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770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27CF-F212-4FBD-8039-259E40B12EB9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47C-804B-4E50-8428-93364C29F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401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27CF-F212-4FBD-8039-259E40B12EB9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47C-804B-4E50-8428-93364C29F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752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27CF-F212-4FBD-8039-259E40B12EB9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47C-804B-4E50-8428-93364C29F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909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27CF-F212-4FBD-8039-259E40B12EB9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47C-804B-4E50-8428-93364C29F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066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08A7-37F8-6A4A-8CB2-477BF84B167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0A4-4F46-2C45-93F5-C4EB2095704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47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47C-804B-4E50-8428-93364C29F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08A7-37F8-6A4A-8CB2-477BF84B16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0A4-4F46-2C45-93F5-C4EB209570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617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26359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79349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08A7-37F8-6A4A-8CB2-477BF84B16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0A4-4F46-2C45-93F5-C4EB209570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660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08A7-37F8-6A4A-8CB2-477BF84B16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0A4-4F46-2C45-93F5-C4EB209570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075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942"/>
          </a:xfrm>
        </p:spPr>
        <p:txBody>
          <a:bodyPr>
            <a:normAutofit/>
          </a:bodyPr>
          <a:lstStyle>
            <a:lvl1pPr algn="l">
              <a:defRPr sz="26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41298" y="6462821"/>
            <a:ext cx="2133600" cy="365125"/>
          </a:xfrm>
        </p:spPr>
        <p:txBody>
          <a:bodyPr/>
          <a:lstStyle/>
          <a:p>
            <a:fld id="{F6B8A0A4-4F46-2C45-93F5-C4EB20957041}" type="slidenum">
              <a:rPr lang="en-US" sz="140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r>
              <a:rPr lang="en-US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>
                <a:solidFill>
                  <a:srgbClr val="376092"/>
                </a:solidFill>
                <a:latin typeface="Arial"/>
                <a:cs typeface="Arial"/>
              </a:rPr>
              <a:t>  </a:t>
            </a:r>
            <a:r>
              <a:rPr lang="en-US" sz="1400" b="1">
                <a:solidFill>
                  <a:srgbClr val="376092"/>
                </a:solidFill>
                <a:latin typeface="Arial"/>
                <a:cs typeface="Arial"/>
              </a:rPr>
              <a:t>ascend</a:t>
            </a:r>
            <a:r>
              <a:rPr lang="en-US" sz="1400">
                <a:solidFill>
                  <a:srgbClr val="376092"/>
                </a:solidFill>
                <a:latin typeface="Arial"/>
                <a:cs typeface="Arial"/>
              </a:rPr>
              <a:t> analytics</a:t>
            </a:r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465606" y="6502450"/>
            <a:ext cx="0" cy="310443"/>
          </a:xfrm>
          <a:prstGeom prst="line">
            <a:avLst/>
          </a:prstGeom>
          <a:ln>
            <a:solidFill>
              <a:srgbClr val="7BC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57200" y="1058580"/>
            <a:ext cx="8229600" cy="0"/>
          </a:xfrm>
          <a:prstGeom prst="line">
            <a:avLst/>
          </a:prstGeom>
          <a:ln>
            <a:solidFill>
              <a:srgbClr val="7BC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10579"/>
            <a:ext cx="8229600" cy="4824498"/>
          </a:xfrm>
        </p:spPr>
        <p:txBody>
          <a:bodyPr/>
          <a:lstStyle>
            <a:lvl1pPr marL="231775" indent="-231775"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688975" indent="-230188">
              <a:buFont typeface="Wingdings" panose="05000000000000000000" pitchFamily="2" charset="2"/>
              <a:buChar char="§"/>
              <a:defRPr sz="18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553083"/>
      </p:ext>
    </p:extLst>
  </p:cSld>
  <p:clrMapOvr>
    <a:masterClrMapping/>
  </p:clrMapOvr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08A7-37F8-6A4A-8CB2-477BF84B16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0A4-4F46-2C45-93F5-C4EB209570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453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08A7-37F8-6A4A-8CB2-477BF84B16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0A4-4F46-2C45-93F5-C4EB209570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914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08A7-37F8-6A4A-8CB2-477BF84B16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0A4-4F46-2C45-93F5-C4EB209570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177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08A7-37F8-6A4A-8CB2-477BF84B16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0A4-4F46-2C45-93F5-C4EB209570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55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08A7-37F8-6A4A-8CB2-477BF84B16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0A4-4F46-2C45-93F5-C4EB209570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73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Relationship Id="rId9" Type="http://schemas.openxmlformats.org/officeDocument/2006/relationships/image" Target="../media/image1.jpe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112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5.xml"/><Relationship Id="rId7" Type="http://schemas.openxmlformats.org/officeDocument/2006/relationships/theme" Target="../theme/theme17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rgbClr val="154E89">
                <a:gamma/>
                <a:tint val="0"/>
                <a:invGamma/>
                <a:alpha val="8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\\BOULDER_DFS2\boulder\PersonalShares\bbeglin\Presentations\PPT_Templat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 sz="2600">
                <a:solidFill>
                  <a:schemeClr val="bg1"/>
                </a:solidFill>
                <a:latin typeface="Bodoni MT" pitchFamily="18" charset="0"/>
                <a:ea typeface="Verdana" pitchFamily="34" charset="0"/>
                <a:cs typeface="Narkisim" pitchFamily="34" charset="-79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Verdana" pitchFamily="34" charset="0"/>
                <a:cs typeface="Narkisim" pitchFamily="34" charset="-79"/>
              </a:rPr>
              <a:t>Click to edit Master title style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069848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spcBef>
                <a:spcPts val="600"/>
              </a:spcBef>
              <a:buSzPct val="120000"/>
              <a:buFont typeface="Arial" pitchFamily="34" charset="0"/>
              <a:buChar char="•"/>
              <a:defRPr sz="18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640080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1097280">
              <a:spcBef>
                <a:spcPts val="600"/>
              </a:spcBef>
              <a:buFont typeface="Courier New" pitchFamily="49" charset="0"/>
              <a:buChar char="o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15544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20116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marL="0" marR="0" lvl="0" indent="-18288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Click to edit Master text styles</a:t>
            </a:r>
          </a:p>
          <a:p>
            <a:pPr marL="6400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Second level</a:t>
            </a:r>
          </a:p>
          <a:p>
            <a:pPr marL="1097280" marR="0" lvl="2" indent="-18288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Courier New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Third level</a:t>
            </a:r>
          </a:p>
          <a:p>
            <a:pPr marL="1554480" marR="0" lvl="3" indent="-18288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Fourth level</a:t>
            </a:r>
          </a:p>
          <a:p>
            <a:pPr marL="2011680" marR="0" lvl="4" indent="-18288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Bodoni MT" pitchFamily="18" charset="0"/>
              </a:defRPr>
            </a:lvl1pPr>
          </a:lstStyle>
          <a:p>
            <a:fld id="{962F8975-3996-48EC-B53E-5E8A96A21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Bodoni MT" pitchFamily="18" charset="0"/>
          <a:ea typeface="+mj-ea"/>
          <a:cs typeface="Narkisim" pitchFamily="34" charset="-79"/>
        </a:defRPr>
      </a:lvl1pPr>
    </p:titleStyle>
    <p:bodyStyle>
      <a:lvl1pPr marL="342900" indent="-182880" algn="l" defTabSz="914400" rtl="0" eaLnBrk="1" latinLnBrk="0" hangingPunct="1">
        <a:spcBef>
          <a:spcPct val="20000"/>
        </a:spcBef>
        <a:buSzPct val="15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1pPr>
      <a:lvl2pPr marL="742950" indent="-182880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2pPr>
      <a:lvl3pPr marL="1143000" indent="-182880" algn="l" defTabSz="914400" rtl="0" eaLnBrk="1" latinLnBrk="0" hangingPunct="1">
        <a:spcBef>
          <a:spcPct val="20000"/>
        </a:spcBef>
        <a:buSzPct val="70000"/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3pPr>
      <a:lvl4pPr marL="1600200" indent="-18288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4pPr>
      <a:lvl5pPr marL="2057400" indent="-18288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rgbClr val="154E89">
                <a:gamma/>
                <a:tint val="0"/>
                <a:invGamma/>
                <a:alpha val="8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 sz="2600">
                <a:solidFill>
                  <a:schemeClr val="bg1"/>
                </a:solidFill>
                <a:latin typeface="Bodoni MT" pitchFamily="18" charset="0"/>
                <a:ea typeface="Verdana" pitchFamily="34" charset="0"/>
                <a:cs typeface="Narkisim" pitchFamily="34" charset="-79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069848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spcBef>
                <a:spcPts val="600"/>
              </a:spcBef>
              <a:buSzPct val="120000"/>
              <a:buFont typeface="Arial" pitchFamily="34" charset="0"/>
              <a:buChar char="•"/>
              <a:defRPr sz="18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640080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1097280">
              <a:spcBef>
                <a:spcPts val="600"/>
              </a:spcBef>
              <a:buFont typeface="Courier New" pitchFamily="49" charset="0"/>
              <a:buChar char="o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15544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20116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indent="-182880" fontAlgn="auto">
              <a:spcAft>
                <a:spcPts val="0"/>
              </a:spcAft>
              <a:defRPr/>
            </a:pPr>
            <a:r>
              <a:rPr lang="en-US">
                <a:solidFill>
                  <a:srgbClr val="154E89"/>
                </a:solidFill>
              </a:rPr>
              <a:t>Click to edit Master text styles</a:t>
            </a:r>
          </a:p>
          <a:p>
            <a:pPr lvl="1" indent="-182880" fontAlgn="auto">
              <a:spcAft>
                <a:spcPts val="0"/>
              </a:spcAft>
              <a:buSzPct val="90000"/>
              <a:defRPr/>
            </a:pPr>
            <a:r>
              <a:rPr lang="en-US">
                <a:solidFill>
                  <a:srgbClr val="154E89"/>
                </a:solidFill>
              </a:rPr>
              <a:t>Second level</a:t>
            </a:r>
          </a:p>
          <a:p>
            <a:pPr lvl="2" indent="-182880" fontAlgn="auto">
              <a:spcAft>
                <a:spcPts val="0"/>
              </a:spcAft>
              <a:buSzPct val="70000"/>
              <a:defRPr/>
            </a:pPr>
            <a:r>
              <a:rPr lang="en-US">
                <a:solidFill>
                  <a:srgbClr val="154E89"/>
                </a:solidFill>
              </a:rPr>
              <a:t>Third level</a:t>
            </a:r>
          </a:p>
          <a:p>
            <a:pPr lvl="3" indent="-18288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>
                <a:solidFill>
                  <a:srgbClr val="154E89"/>
                </a:solidFill>
              </a:rPr>
              <a:t>Fourth level</a:t>
            </a:r>
          </a:p>
          <a:p>
            <a:pPr lvl="4" indent="-182880" fontAlgn="auto"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en-US">
                <a:solidFill>
                  <a:srgbClr val="154E89"/>
                </a:solidFill>
              </a:rPr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Bodoni MT" pitchFamily="18" charset="0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8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5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Bodoni MT" pitchFamily="18" charset="0"/>
          <a:ea typeface="+mj-ea"/>
          <a:cs typeface="Narkisim" pitchFamily="34" charset="-79"/>
        </a:defRPr>
      </a:lvl1pPr>
    </p:titleStyle>
    <p:bodyStyle>
      <a:lvl1pPr marL="342900" indent="-182880" algn="l" defTabSz="914400" rtl="0" eaLnBrk="1" latinLnBrk="0" hangingPunct="1">
        <a:spcBef>
          <a:spcPct val="20000"/>
        </a:spcBef>
        <a:buSzPct val="15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1pPr>
      <a:lvl2pPr marL="742950" indent="-182880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2pPr>
      <a:lvl3pPr marL="1143000" indent="-182880" algn="l" defTabSz="914400" rtl="0" eaLnBrk="1" latinLnBrk="0" hangingPunct="1">
        <a:spcBef>
          <a:spcPct val="20000"/>
        </a:spcBef>
        <a:buSzPct val="70000"/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3pPr>
      <a:lvl4pPr marL="1600200" indent="-18288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4pPr>
      <a:lvl5pPr marL="2057400" indent="-18288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rgbClr val="154E89">
                <a:gamma/>
                <a:tint val="0"/>
                <a:invGamma/>
                <a:alpha val="8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 sz="2600">
                <a:solidFill>
                  <a:schemeClr val="bg1"/>
                </a:solidFill>
                <a:latin typeface="Bodoni MT" pitchFamily="18" charset="0"/>
                <a:ea typeface="Verdana" pitchFamily="34" charset="0"/>
                <a:cs typeface="Narkisim" pitchFamily="34" charset="-79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069848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spcBef>
                <a:spcPts val="600"/>
              </a:spcBef>
              <a:buSzPct val="120000"/>
              <a:buFont typeface="Arial" pitchFamily="34" charset="0"/>
              <a:buChar char="•"/>
              <a:defRPr sz="18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640080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1097280">
              <a:spcBef>
                <a:spcPts val="600"/>
              </a:spcBef>
              <a:buFont typeface="Courier New" pitchFamily="49" charset="0"/>
              <a:buChar char="o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15544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20116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indent="-182880" fontAlgn="auto">
              <a:spcAft>
                <a:spcPts val="0"/>
              </a:spcAft>
              <a:defRPr/>
            </a:pPr>
            <a:r>
              <a:rPr lang="en-US">
                <a:solidFill>
                  <a:srgbClr val="154E89"/>
                </a:solidFill>
              </a:rPr>
              <a:t>Click to edit Master text styles</a:t>
            </a:r>
          </a:p>
          <a:p>
            <a:pPr lvl="1" indent="-182880" fontAlgn="auto">
              <a:spcAft>
                <a:spcPts val="0"/>
              </a:spcAft>
              <a:buSzPct val="90000"/>
              <a:defRPr/>
            </a:pPr>
            <a:r>
              <a:rPr lang="en-US">
                <a:solidFill>
                  <a:srgbClr val="154E89"/>
                </a:solidFill>
              </a:rPr>
              <a:t>Second level</a:t>
            </a:r>
          </a:p>
          <a:p>
            <a:pPr lvl="2" indent="-182880" fontAlgn="auto">
              <a:spcAft>
                <a:spcPts val="0"/>
              </a:spcAft>
              <a:buSzPct val="70000"/>
              <a:defRPr/>
            </a:pPr>
            <a:r>
              <a:rPr lang="en-US">
                <a:solidFill>
                  <a:srgbClr val="154E89"/>
                </a:solidFill>
              </a:rPr>
              <a:t>Third level</a:t>
            </a:r>
          </a:p>
          <a:p>
            <a:pPr lvl="3" indent="-18288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>
                <a:solidFill>
                  <a:srgbClr val="154E89"/>
                </a:solidFill>
              </a:rPr>
              <a:t>Fourth level</a:t>
            </a:r>
          </a:p>
          <a:p>
            <a:pPr lvl="4" indent="-182880" fontAlgn="auto"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en-US">
                <a:solidFill>
                  <a:srgbClr val="154E89"/>
                </a:solidFill>
              </a:rPr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Bodoni MT" pitchFamily="18" charset="0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3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Bodoni MT" pitchFamily="18" charset="0"/>
          <a:ea typeface="+mj-ea"/>
          <a:cs typeface="Narkisim" pitchFamily="34" charset="-79"/>
        </a:defRPr>
      </a:lvl1pPr>
    </p:titleStyle>
    <p:bodyStyle>
      <a:lvl1pPr marL="342900" indent="-182880" algn="l" defTabSz="914400" rtl="0" eaLnBrk="1" latinLnBrk="0" hangingPunct="1">
        <a:spcBef>
          <a:spcPct val="20000"/>
        </a:spcBef>
        <a:buSzPct val="15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1pPr>
      <a:lvl2pPr marL="742950" indent="-182880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2pPr>
      <a:lvl3pPr marL="1143000" indent="-182880" algn="l" defTabSz="914400" rtl="0" eaLnBrk="1" latinLnBrk="0" hangingPunct="1">
        <a:spcBef>
          <a:spcPct val="20000"/>
        </a:spcBef>
        <a:buSzPct val="70000"/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3pPr>
      <a:lvl4pPr marL="1600200" indent="-18288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4pPr>
      <a:lvl5pPr marL="2057400" indent="-18288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rgbClr val="154E89">
                <a:gamma/>
                <a:tint val="0"/>
                <a:invGamma/>
                <a:alpha val="8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\\BOULDER_DFS2\boulder\PersonalShares\bbeglin\Presentations\PPT_Templat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511886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Bodoni MT" pitchFamily="18" charset="0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5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Bodoni MT" pitchFamily="18" charset="0"/>
          <a:ea typeface="+mj-ea"/>
          <a:cs typeface="Narkisim" pitchFamily="34" charset="-79"/>
        </a:defRPr>
      </a:lvl1pPr>
    </p:titleStyle>
    <p:bodyStyle>
      <a:lvl1pPr marL="342891" indent="-182875" algn="l" defTabSz="914377" rtl="0" eaLnBrk="1" latinLnBrk="0" hangingPunct="1">
        <a:spcBef>
          <a:spcPct val="20000"/>
        </a:spcBef>
        <a:buSzPct val="15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1pPr>
      <a:lvl2pPr marL="742932" indent="-182875" algn="l" defTabSz="914377" rtl="0" eaLnBrk="1" latinLnBrk="0" hangingPunct="1">
        <a:spcBef>
          <a:spcPct val="20000"/>
        </a:spcBef>
        <a:buSzPct val="90000"/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2pPr>
      <a:lvl3pPr marL="1142971" indent="-182875" algn="l" defTabSz="914377" rtl="0" eaLnBrk="1" latinLnBrk="0" hangingPunct="1">
        <a:spcBef>
          <a:spcPct val="20000"/>
        </a:spcBef>
        <a:buSzPct val="70000"/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3pPr>
      <a:lvl4pPr marL="1600160" indent="-182875" algn="l" defTabSz="914377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4pPr>
      <a:lvl5pPr marL="2057349" indent="-182875" algn="l" defTabSz="914377" rtl="0" eaLnBrk="1" latinLnBrk="0" hangingPunct="1">
        <a:spcBef>
          <a:spcPct val="20000"/>
        </a:spcBef>
        <a:buFont typeface="Arial" pitchFamily="34" charset="0"/>
        <a:buChar char="»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527CF-F212-4FBD-8039-259E40B12EB9}" type="datetimeFigureOut">
              <a:rPr lang="en-US" smtClean="0"/>
              <a:pPr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0047C-804B-4E50-8428-93364C29F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3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59B08A7-37F8-6A4A-8CB2-477BF84B167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F6B8A0A4-4F46-2C45-93F5-C4EB209570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11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98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rgbClr val="154E89">
                <a:gamma/>
                <a:tint val="0"/>
                <a:invGamma/>
                <a:alpha val="8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\\BOULDER_DFS2\boulder\PersonalShares\bbeglin\Presentations\PPT_Template.jp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 sz="2600">
                <a:solidFill>
                  <a:schemeClr val="bg1"/>
                </a:solidFill>
                <a:latin typeface="Bodoni MT" pitchFamily="18" charset="0"/>
                <a:ea typeface="Verdana" pitchFamily="34" charset="0"/>
                <a:cs typeface="Narkisim" pitchFamily="34" charset="-79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Verdana" pitchFamily="34" charset="0"/>
                <a:cs typeface="Narkisim" pitchFamily="34" charset="-79"/>
              </a:rPr>
              <a:t>Click to edit Master title style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069848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spcBef>
                <a:spcPts val="600"/>
              </a:spcBef>
              <a:buSzPct val="120000"/>
              <a:buFont typeface="Arial" pitchFamily="34" charset="0"/>
              <a:buChar char="•"/>
              <a:defRPr sz="18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640080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1097280">
              <a:spcBef>
                <a:spcPts val="600"/>
              </a:spcBef>
              <a:buFont typeface="Courier New" pitchFamily="49" charset="0"/>
              <a:buChar char="o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15544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20116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marL="0" marR="0" lvl="0" indent="-18288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Click to edit Master text styles</a:t>
            </a:r>
          </a:p>
          <a:p>
            <a:pPr marL="6400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Second level</a:t>
            </a:r>
          </a:p>
          <a:p>
            <a:pPr marL="1097280" marR="0" lvl="2" indent="-18288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Courier New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Third level</a:t>
            </a:r>
          </a:p>
          <a:p>
            <a:pPr marL="1554480" marR="0" lvl="3" indent="-18288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Fourth level</a:t>
            </a:r>
          </a:p>
          <a:p>
            <a:pPr marL="2011680" marR="0" lvl="4" indent="-18288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Bodoni MT" pitchFamily="18" charset="0"/>
              </a:defRPr>
            </a:lvl1pPr>
          </a:lstStyle>
          <a:p>
            <a:fld id="{962F8975-3996-48EC-B53E-5E8A96A21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7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Bodoni MT" pitchFamily="18" charset="0"/>
          <a:ea typeface="+mj-ea"/>
          <a:cs typeface="Narkisim" pitchFamily="34" charset="-79"/>
        </a:defRPr>
      </a:lvl1pPr>
    </p:titleStyle>
    <p:bodyStyle>
      <a:lvl1pPr marL="342900" indent="-182880" algn="l" defTabSz="914400" rtl="0" eaLnBrk="1" latinLnBrk="0" hangingPunct="1">
        <a:spcBef>
          <a:spcPct val="20000"/>
        </a:spcBef>
        <a:buSzPct val="15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1pPr>
      <a:lvl2pPr marL="742950" indent="-182880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2pPr>
      <a:lvl3pPr marL="1143000" indent="-182880" algn="l" defTabSz="914400" rtl="0" eaLnBrk="1" latinLnBrk="0" hangingPunct="1">
        <a:spcBef>
          <a:spcPct val="20000"/>
        </a:spcBef>
        <a:buSzPct val="70000"/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3pPr>
      <a:lvl4pPr marL="1600200" indent="-18288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4pPr>
      <a:lvl5pPr marL="2057400" indent="-18288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9468B0-DF09-4709-B3A7-4A340989483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F12C55C-765F-4C48-9841-6CBB1BF6AB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59B08A7-37F8-6A4A-8CB2-477BF84B167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F6B8A0A4-4F46-2C45-93F5-C4EB209570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18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9" r:id="rId3"/>
    <p:sldLayoutId id="2147483940" r:id="rId4"/>
    <p:sldLayoutId id="2147483941" r:id="rId5"/>
    <p:sldLayoutId id="214748394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468B0-DF09-4709-B3A7-4A3409894834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2C55C-765F-4C48-9841-6CBB1BF6A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6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0047C-804B-4E50-8428-93364C29F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85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9468B0-DF09-4709-B3A7-4A340989483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F12C55C-765F-4C48-9841-6CBB1BF6AB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24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rgbClr val="154E89">
                <a:gamma/>
                <a:tint val="0"/>
                <a:invGamma/>
                <a:alpha val="8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\\BOULDER_DFS2\boulder\PersonalShares\bbeglin\Presentations\PPT_Templat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 sz="2600">
                <a:solidFill>
                  <a:schemeClr val="bg1"/>
                </a:solidFill>
                <a:latin typeface="Bodoni MT" pitchFamily="18" charset="0"/>
                <a:ea typeface="Verdana" pitchFamily="34" charset="0"/>
                <a:cs typeface="Narkisim" pitchFamily="34" charset="-79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069848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spcBef>
                <a:spcPts val="600"/>
              </a:spcBef>
              <a:buSzPct val="120000"/>
              <a:buFont typeface="Arial" pitchFamily="34" charset="0"/>
              <a:buChar char="•"/>
              <a:defRPr sz="18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640080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1097280">
              <a:spcBef>
                <a:spcPts val="600"/>
              </a:spcBef>
              <a:buFont typeface="Courier New" pitchFamily="49" charset="0"/>
              <a:buChar char="o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15544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20116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indent="-182880" fontAlgn="auto">
              <a:spcAft>
                <a:spcPts val="0"/>
              </a:spcAft>
              <a:defRPr/>
            </a:pPr>
            <a:r>
              <a:rPr lang="en-US">
                <a:solidFill>
                  <a:srgbClr val="154E89"/>
                </a:solidFill>
              </a:rPr>
              <a:t>Click to edit Master text styles</a:t>
            </a:r>
          </a:p>
          <a:p>
            <a:pPr lvl="1" indent="-182880" fontAlgn="auto">
              <a:spcAft>
                <a:spcPts val="0"/>
              </a:spcAft>
              <a:buSzPct val="90000"/>
              <a:defRPr/>
            </a:pPr>
            <a:r>
              <a:rPr lang="en-US">
                <a:solidFill>
                  <a:srgbClr val="154E89"/>
                </a:solidFill>
              </a:rPr>
              <a:t>Second level</a:t>
            </a:r>
          </a:p>
          <a:p>
            <a:pPr lvl="2" indent="-182880" fontAlgn="auto">
              <a:spcAft>
                <a:spcPts val="0"/>
              </a:spcAft>
              <a:buSzPct val="70000"/>
              <a:defRPr/>
            </a:pPr>
            <a:r>
              <a:rPr lang="en-US">
                <a:solidFill>
                  <a:srgbClr val="154E89"/>
                </a:solidFill>
              </a:rPr>
              <a:t>Third level</a:t>
            </a:r>
          </a:p>
          <a:p>
            <a:pPr lvl="3" indent="-18288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>
                <a:solidFill>
                  <a:srgbClr val="154E89"/>
                </a:solidFill>
              </a:rPr>
              <a:t>Fourth level</a:t>
            </a:r>
          </a:p>
          <a:p>
            <a:pPr lvl="4" indent="-182880" fontAlgn="auto"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en-US">
                <a:solidFill>
                  <a:srgbClr val="154E89"/>
                </a:solidFill>
              </a:rPr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8630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Bodoni MT" pitchFamily="18" charset="0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6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Bodoni MT" pitchFamily="18" charset="0"/>
          <a:ea typeface="+mj-ea"/>
          <a:cs typeface="Narkisim" pitchFamily="34" charset="-79"/>
        </a:defRPr>
      </a:lvl1pPr>
    </p:titleStyle>
    <p:bodyStyle>
      <a:lvl1pPr marL="342900" indent="-182880" algn="l" defTabSz="914400" rtl="0" eaLnBrk="1" latinLnBrk="0" hangingPunct="1">
        <a:spcBef>
          <a:spcPct val="20000"/>
        </a:spcBef>
        <a:buSzPct val="15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1pPr>
      <a:lvl2pPr marL="742950" indent="-182880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2pPr>
      <a:lvl3pPr marL="1143000" indent="-182880" algn="l" defTabSz="914400" rtl="0" eaLnBrk="1" latinLnBrk="0" hangingPunct="1">
        <a:spcBef>
          <a:spcPct val="20000"/>
        </a:spcBef>
        <a:buSzPct val="70000"/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3pPr>
      <a:lvl4pPr marL="1600200" indent="-18288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4pPr>
      <a:lvl5pPr marL="2057400" indent="-18288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rgbClr val="154E89">
                <a:gamma/>
                <a:tint val="0"/>
                <a:invGamma/>
                <a:alpha val="8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\\BOULDER_DFS2\boulder\PersonalShares\bbeglin\Presentations\PPT_Templat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Bodoni MT" pitchFamily="18" charset="0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2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Bodoni MT" pitchFamily="18" charset="0"/>
          <a:ea typeface="+mj-ea"/>
          <a:cs typeface="Narkisim" pitchFamily="34" charset="-79"/>
        </a:defRPr>
      </a:lvl1pPr>
    </p:titleStyle>
    <p:bodyStyle>
      <a:lvl1pPr marL="342900" indent="-182880" algn="l" defTabSz="914400" rtl="0" eaLnBrk="1" latinLnBrk="0" hangingPunct="1">
        <a:spcBef>
          <a:spcPct val="20000"/>
        </a:spcBef>
        <a:buSzPct val="15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1pPr>
      <a:lvl2pPr marL="742950" indent="-182880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2pPr>
      <a:lvl3pPr marL="1143000" indent="-182880" algn="l" defTabSz="914400" rtl="0" eaLnBrk="1" latinLnBrk="0" hangingPunct="1">
        <a:spcBef>
          <a:spcPct val="20000"/>
        </a:spcBef>
        <a:buSzPct val="70000"/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3pPr>
      <a:lvl4pPr marL="1600200" indent="-18288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4pPr>
      <a:lvl5pPr marL="2057400" indent="-18288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rgbClr val="154E89">
                <a:gamma/>
                <a:tint val="0"/>
                <a:invGamma/>
                <a:alpha val="8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\\BOULDER_DFS2\boulder\PersonalShares\bbeglin\Presentations\PPT_Templat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 sz="2600">
                <a:solidFill>
                  <a:schemeClr val="bg1"/>
                </a:solidFill>
                <a:latin typeface="Bodoni MT" pitchFamily="18" charset="0"/>
                <a:ea typeface="Verdana" pitchFamily="34" charset="0"/>
                <a:cs typeface="Narkisim" pitchFamily="34" charset="-79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069848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spcBef>
                <a:spcPts val="600"/>
              </a:spcBef>
              <a:buSzPct val="120000"/>
              <a:buFont typeface="Arial" pitchFamily="34" charset="0"/>
              <a:buChar char="•"/>
              <a:defRPr sz="18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640080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1097280">
              <a:spcBef>
                <a:spcPts val="600"/>
              </a:spcBef>
              <a:buFont typeface="Courier New" pitchFamily="49" charset="0"/>
              <a:buChar char="o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15544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20116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indent="-182880" fontAlgn="auto">
              <a:spcAft>
                <a:spcPts val="0"/>
              </a:spcAft>
              <a:defRPr/>
            </a:pPr>
            <a:r>
              <a:rPr lang="en-US">
                <a:solidFill>
                  <a:srgbClr val="154E89"/>
                </a:solidFill>
              </a:rPr>
              <a:t>Click to edit Master text styles</a:t>
            </a:r>
          </a:p>
          <a:p>
            <a:pPr lvl="1" indent="-182880" fontAlgn="auto">
              <a:spcAft>
                <a:spcPts val="0"/>
              </a:spcAft>
              <a:buSzPct val="90000"/>
              <a:defRPr/>
            </a:pPr>
            <a:r>
              <a:rPr lang="en-US">
                <a:solidFill>
                  <a:srgbClr val="154E89"/>
                </a:solidFill>
              </a:rPr>
              <a:t>Second level</a:t>
            </a:r>
          </a:p>
          <a:p>
            <a:pPr lvl="2" indent="-182880" fontAlgn="auto">
              <a:spcAft>
                <a:spcPts val="0"/>
              </a:spcAft>
              <a:buSzPct val="70000"/>
              <a:defRPr/>
            </a:pPr>
            <a:r>
              <a:rPr lang="en-US">
                <a:solidFill>
                  <a:srgbClr val="154E89"/>
                </a:solidFill>
              </a:rPr>
              <a:t>Third level</a:t>
            </a:r>
          </a:p>
          <a:p>
            <a:pPr lvl="3" indent="-18288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>
                <a:solidFill>
                  <a:srgbClr val="154E89"/>
                </a:solidFill>
              </a:rPr>
              <a:t>Fourth level</a:t>
            </a:r>
          </a:p>
          <a:p>
            <a:pPr lvl="4" indent="-182880" fontAlgn="auto"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en-US">
                <a:solidFill>
                  <a:srgbClr val="154E89"/>
                </a:solidFill>
              </a:rPr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8630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Bodoni MT" pitchFamily="18" charset="0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2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Bodoni MT" pitchFamily="18" charset="0"/>
          <a:ea typeface="+mj-ea"/>
          <a:cs typeface="Narkisim" pitchFamily="34" charset="-79"/>
        </a:defRPr>
      </a:lvl1pPr>
    </p:titleStyle>
    <p:bodyStyle>
      <a:lvl1pPr marL="342900" indent="-182880" algn="l" defTabSz="914400" rtl="0" eaLnBrk="1" latinLnBrk="0" hangingPunct="1">
        <a:spcBef>
          <a:spcPct val="20000"/>
        </a:spcBef>
        <a:buSzPct val="15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1pPr>
      <a:lvl2pPr marL="742950" indent="-182880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2pPr>
      <a:lvl3pPr marL="1143000" indent="-182880" algn="l" defTabSz="914400" rtl="0" eaLnBrk="1" latinLnBrk="0" hangingPunct="1">
        <a:spcBef>
          <a:spcPct val="20000"/>
        </a:spcBef>
        <a:buSzPct val="70000"/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3pPr>
      <a:lvl4pPr marL="1600200" indent="-18288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4pPr>
      <a:lvl5pPr marL="2057400" indent="-18288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rgbClr val="154E89">
                <a:gamma/>
                <a:tint val="0"/>
                <a:invGamma/>
                <a:alpha val="8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\\BOULDER_DFS2\boulder\PersonalShares\bbeglin\Presentations\PPT_Templat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 sz="2600">
                <a:solidFill>
                  <a:schemeClr val="bg1"/>
                </a:solidFill>
                <a:latin typeface="Bodoni MT" pitchFamily="18" charset="0"/>
                <a:ea typeface="Verdana" pitchFamily="34" charset="0"/>
                <a:cs typeface="Narkisim" pitchFamily="34" charset="-79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prstClr val="white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069848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spcBef>
                <a:spcPts val="600"/>
              </a:spcBef>
              <a:buSzPct val="120000"/>
              <a:buFont typeface="Arial" pitchFamily="34" charset="0"/>
              <a:buChar char="•"/>
              <a:defRPr sz="18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640080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1097280">
              <a:spcBef>
                <a:spcPts val="600"/>
              </a:spcBef>
              <a:buFont typeface="Courier New" pitchFamily="49" charset="0"/>
              <a:buChar char="o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15544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20116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indent="-182880" fontAlgn="auto">
              <a:spcAft>
                <a:spcPts val="0"/>
              </a:spcAft>
              <a:defRPr/>
            </a:pPr>
            <a:r>
              <a:rPr lang="en-US">
                <a:solidFill>
                  <a:srgbClr val="4F81BD"/>
                </a:solidFill>
              </a:rPr>
              <a:t>Click to edit Master text styles</a:t>
            </a:r>
          </a:p>
          <a:p>
            <a:pPr lvl="1" indent="-182880" fontAlgn="auto">
              <a:spcAft>
                <a:spcPts val="0"/>
              </a:spcAft>
              <a:buSzPct val="90000"/>
              <a:defRPr/>
            </a:pPr>
            <a:r>
              <a:rPr lang="en-US">
                <a:solidFill>
                  <a:srgbClr val="4F81BD"/>
                </a:solidFill>
              </a:rPr>
              <a:t>Second level</a:t>
            </a:r>
          </a:p>
          <a:p>
            <a:pPr lvl="2" indent="-182880" fontAlgn="auto">
              <a:spcAft>
                <a:spcPts val="0"/>
              </a:spcAft>
              <a:buSzPct val="70000"/>
              <a:defRPr/>
            </a:pPr>
            <a:r>
              <a:rPr lang="en-US">
                <a:solidFill>
                  <a:srgbClr val="4F81BD"/>
                </a:solidFill>
              </a:rPr>
              <a:t>Third level</a:t>
            </a:r>
          </a:p>
          <a:p>
            <a:pPr lvl="3" indent="-18288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>
                <a:solidFill>
                  <a:srgbClr val="4F81BD"/>
                </a:solidFill>
              </a:rPr>
              <a:t>Fourth level</a:t>
            </a:r>
          </a:p>
          <a:p>
            <a:pPr lvl="4" indent="-182880" fontAlgn="auto"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en-US">
                <a:solidFill>
                  <a:srgbClr val="4F81BD"/>
                </a:solidFill>
              </a:rPr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Bodoni MT" pitchFamily="18" charset="0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7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Bodoni MT" pitchFamily="18" charset="0"/>
          <a:ea typeface="+mj-ea"/>
          <a:cs typeface="Narkisim" pitchFamily="34" charset="-79"/>
        </a:defRPr>
      </a:lvl1pPr>
    </p:titleStyle>
    <p:bodyStyle>
      <a:lvl1pPr marL="342900" indent="-182880" algn="l" defTabSz="914400" rtl="0" eaLnBrk="1" latinLnBrk="0" hangingPunct="1">
        <a:spcBef>
          <a:spcPct val="20000"/>
        </a:spcBef>
        <a:buSzPct val="15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1pPr>
      <a:lvl2pPr marL="742950" indent="-182880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2pPr>
      <a:lvl3pPr marL="1143000" indent="-182880" algn="l" defTabSz="914400" rtl="0" eaLnBrk="1" latinLnBrk="0" hangingPunct="1">
        <a:spcBef>
          <a:spcPct val="20000"/>
        </a:spcBef>
        <a:buSzPct val="70000"/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3pPr>
      <a:lvl4pPr marL="1600200" indent="-18288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4pPr>
      <a:lvl5pPr marL="2057400" indent="-18288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rgbClr val="154E89">
                <a:gamma/>
                <a:tint val="0"/>
                <a:invGamma/>
                <a:alpha val="8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\\BOULDER_DFS2\boulder\PersonalShares\bbeglin\Presentations\PPT_Templat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28600"/>
            <a:ext cx="5943600" cy="4846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 sz="2600">
                <a:solidFill>
                  <a:schemeClr val="bg1"/>
                </a:solidFill>
                <a:latin typeface="Bodoni MT" pitchFamily="18" charset="0"/>
                <a:ea typeface="Verdana" pitchFamily="34" charset="0"/>
                <a:cs typeface="Narkisim" pitchFamily="34" charset="-79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069848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spcBef>
                <a:spcPts val="600"/>
              </a:spcBef>
              <a:buSzPct val="120000"/>
              <a:buFont typeface="Arial" pitchFamily="34" charset="0"/>
              <a:buChar char="•"/>
              <a:defRPr sz="18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640080"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1097280">
              <a:spcBef>
                <a:spcPts val="600"/>
              </a:spcBef>
              <a:buFont typeface="Courier New" pitchFamily="49" charset="0"/>
              <a:buChar char="o"/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15544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2011680">
              <a:spcBef>
                <a:spcPts val="600"/>
              </a:spcBef>
              <a:defRPr sz="160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indent="-182880" fontAlgn="auto">
              <a:spcAft>
                <a:spcPts val="0"/>
              </a:spcAft>
              <a:defRPr/>
            </a:pPr>
            <a:r>
              <a:rPr lang="en-US">
                <a:solidFill>
                  <a:srgbClr val="154E89"/>
                </a:solidFill>
              </a:rPr>
              <a:t>Click to edit Master text styles</a:t>
            </a:r>
          </a:p>
          <a:p>
            <a:pPr lvl="1" indent="-182880" fontAlgn="auto">
              <a:spcAft>
                <a:spcPts val="0"/>
              </a:spcAft>
              <a:buSzPct val="90000"/>
              <a:defRPr/>
            </a:pPr>
            <a:r>
              <a:rPr lang="en-US">
                <a:solidFill>
                  <a:srgbClr val="154E89"/>
                </a:solidFill>
              </a:rPr>
              <a:t>Second level</a:t>
            </a:r>
          </a:p>
          <a:p>
            <a:pPr lvl="2" indent="-182880" fontAlgn="auto">
              <a:spcAft>
                <a:spcPts val="0"/>
              </a:spcAft>
              <a:buSzPct val="70000"/>
              <a:defRPr/>
            </a:pPr>
            <a:r>
              <a:rPr lang="en-US">
                <a:solidFill>
                  <a:srgbClr val="154E89"/>
                </a:solidFill>
              </a:rPr>
              <a:t>Third level</a:t>
            </a:r>
          </a:p>
          <a:p>
            <a:pPr lvl="3" indent="-18288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>
                <a:solidFill>
                  <a:srgbClr val="154E89"/>
                </a:solidFill>
              </a:rPr>
              <a:t>Fourth level</a:t>
            </a:r>
          </a:p>
          <a:p>
            <a:pPr lvl="4" indent="-182880" fontAlgn="auto"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en-US">
                <a:solidFill>
                  <a:srgbClr val="154E89"/>
                </a:solidFill>
              </a:rPr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Bodoni MT" pitchFamily="18" charset="0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8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Bodoni MT" pitchFamily="18" charset="0"/>
          <a:ea typeface="+mj-ea"/>
          <a:cs typeface="Narkisim" pitchFamily="34" charset="-79"/>
        </a:defRPr>
      </a:lvl1pPr>
    </p:titleStyle>
    <p:bodyStyle>
      <a:lvl1pPr marL="342900" indent="-182880" algn="l" defTabSz="914400" rtl="0" eaLnBrk="1" latinLnBrk="0" hangingPunct="1">
        <a:spcBef>
          <a:spcPct val="20000"/>
        </a:spcBef>
        <a:buSzPct val="15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1pPr>
      <a:lvl2pPr marL="742950" indent="-182880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2pPr>
      <a:lvl3pPr marL="1143000" indent="-182880" algn="l" defTabSz="914400" rtl="0" eaLnBrk="1" latinLnBrk="0" hangingPunct="1">
        <a:spcBef>
          <a:spcPct val="20000"/>
        </a:spcBef>
        <a:buSzPct val="70000"/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3pPr>
      <a:lvl4pPr marL="1600200" indent="-18288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4pPr>
      <a:lvl5pPr marL="2057400" indent="-18288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rgbClr val="154E89">
                <a:gamma/>
                <a:tint val="0"/>
                <a:invGamma/>
                <a:alpha val="8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\\BOULDER_DFS2\boulder\PersonalShares\bbeglin\Presentations\PPT_Templat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511882"/>
            <a:ext cx="533400" cy="32067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2"/>
                </a:solidFill>
                <a:latin typeface="Bodoni MT" pitchFamily="18" charset="0"/>
              </a:defRPr>
            </a:lvl1pPr>
          </a:lstStyle>
          <a:p>
            <a:fld id="{962F8975-3996-48EC-B53E-5E8A96A2123F}" type="slidenum">
              <a:rPr lang="en-US" smtClean="0">
                <a:solidFill>
                  <a:srgbClr val="92D050"/>
                </a:solidFill>
              </a:rPr>
              <a:pPr/>
              <a:t>‹#›</a:t>
            </a:fld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1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Bodoni MT" pitchFamily="18" charset="0"/>
          <a:ea typeface="+mj-ea"/>
          <a:cs typeface="Narkisim" pitchFamily="34" charset="-79"/>
        </a:defRPr>
      </a:lvl1pPr>
    </p:titleStyle>
    <p:bodyStyle>
      <a:lvl1pPr marL="342900" indent="-182880" algn="l" defTabSz="914400" rtl="0" eaLnBrk="1" latinLnBrk="0" hangingPunct="1">
        <a:spcBef>
          <a:spcPct val="20000"/>
        </a:spcBef>
        <a:buSzPct val="15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1pPr>
      <a:lvl2pPr marL="742950" indent="-182880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2pPr>
      <a:lvl3pPr marL="1143000" indent="-182880" algn="l" defTabSz="914400" rtl="0" eaLnBrk="1" latinLnBrk="0" hangingPunct="1">
        <a:spcBef>
          <a:spcPct val="20000"/>
        </a:spcBef>
        <a:buSzPct val="70000"/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3pPr>
      <a:lvl4pPr marL="1600200" indent="-18288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4pPr>
      <a:lvl5pPr marL="2057400" indent="-18288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 baseline="0">
          <a:solidFill>
            <a:schemeClr val="tx1"/>
          </a:solidFill>
          <a:latin typeface="+mn-lt"/>
          <a:ea typeface="+mn-ea"/>
          <a:cs typeface="Narkisim" pitchFamily="34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109255" y="4370343"/>
            <a:ext cx="4753992" cy="11850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5081588"/>
          </a:xfrm>
          <a:prstGeom prst="rect">
            <a:avLst/>
          </a:prstGeom>
          <a:solidFill>
            <a:srgbClr val="28498B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solidFill>
                  <a:srgbClr val="92D050"/>
                </a:solidFill>
                <a:latin typeface="+mn-lt"/>
              </a:rPr>
              <a:t>	</a:t>
            </a:r>
            <a:br>
              <a:rPr lang="en-US" sz="2800" b="1" dirty="0">
                <a:solidFill>
                  <a:srgbClr val="92D050"/>
                </a:solidFill>
                <a:latin typeface="+mn-lt"/>
              </a:rPr>
            </a:br>
            <a:r>
              <a:rPr lang="en-US" sz="2800" b="1" dirty="0">
                <a:solidFill>
                  <a:srgbClr val="92D050"/>
                </a:solidFill>
                <a:latin typeface="+mn-lt"/>
              </a:rPr>
              <a:t/>
            </a:r>
            <a:br>
              <a:rPr lang="en-US" sz="2800" b="1" dirty="0">
                <a:solidFill>
                  <a:srgbClr val="92D050"/>
                </a:solidFill>
                <a:latin typeface="+mn-lt"/>
              </a:rPr>
            </a:br>
            <a:r>
              <a:rPr lang="en-US" sz="3600" b="1" dirty="0">
                <a:solidFill>
                  <a:srgbClr val="92D050"/>
                </a:solidFill>
                <a:latin typeface="+mn-lt"/>
              </a:rPr>
              <a:t>Flexible and Peak Demand Resource Requirements</a:t>
            </a:r>
            <a:r>
              <a:rPr lang="en-US" sz="3600" b="1" dirty="0">
                <a:solidFill>
                  <a:srgbClr val="92D050"/>
                </a:solidFill>
                <a:latin typeface="+mn-lt"/>
                <a:ea typeface="Franklin Gothic Heavy" charset="0"/>
                <a:cs typeface="Franklin Gothic Heavy" charset="0"/>
              </a:rPr>
              <a:t/>
            </a:r>
            <a:br>
              <a:rPr lang="en-US" sz="3600" b="1" dirty="0">
                <a:solidFill>
                  <a:srgbClr val="92D050"/>
                </a:solidFill>
                <a:latin typeface="+mn-lt"/>
                <a:ea typeface="Franklin Gothic Heavy" charset="0"/>
                <a:cs typeface="Franklin Gothic Heavy" charset="0"/>
              </a:rPr>
            </a:br>
            <a:r>
              <a:rPr lang="en-US" sz="3600" b="1" dirty="0">
                <a:solidFill>
                  <a:srgbClr val="92D050"/>
                </a:solidFill>
                <a:latin typeface="+mn-lt"/>
                <a:ea typeface="Franklin Gothic Heavy" charset="0"/>
                <a:cs typeface="Franklin Gothic Heavy" charset="0"/>
              </a:rPr>
              <a:t>	</a:t>
            </a:r>
            <a:br>
              <a:rPr lang="en-US" sz="3600" b="1" dirty="0">
                <a:solidFill>
                  <a:srgbClr val="92D050"/>
                </a:solidFill>
                <a:latin typeface="+mn-lt"/>
                <a:ea typeface="Franklin Gothic Heavy" charset="0"/>
                <a:cs typeface="Franklin Gothic Heavy" charset="0"/>
              </a:rPr>
            </a:br>
            <a:r>
              <a:rPr lang="en-US" b="1" dirty="0">
                <a:latin typeface="+mn-lt"/>
              </a:rPr>
              <a:t>	</a:t>
            </a:r>
            <a:r>
              <a:rPr lang="en-US" sz="2000" dirty="0">
                <a:solidFill>
                  <a:srgbClr val="7BC825"/>
                </a:solidFill>
                <a:latin typeface="+mn-lt"/>
                <a:ea typeface="Franklin Gothic Demi Cond" charset="0"/>
                <a:cs typeface="Franklin Gothic Demi Cond" charset="0"/>
              </a:rPr>
              <a:t>Presented by:</a:t>
            </a:r>
            <a:r>
              <a:rPr lang="en-US" sz="2000" dirty="0">
                <a:solidFill>
                  <a:srgbClr val="8FE72B"/>
                </a:solidFill>
                <a:latin typeface="+mn-lt"/>
              </a:rPr>
              <a:t/>
            </a:r>
            <a:br>
              <a:rPr lang="en-US" sz="2000" dirty="0">
                <a:solidFill>
                  <a:srgbClr val="8FE72B"/>
                </a:solidFill>
                <a:latin typeface="+mn-lt"/>
              </a:rPr>
            </a:br>
            <a:r>
              <a:rPr lang="en-US" sz="2000" b="1" dirty="0">
                <a:solidFill>
                  <a:srgbClr val="8FE72B"/>
                </a:solidFill>
                <a:latin typeface="+mn-lt"/>
              </a:rPr>
              <a:t>	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Gary Dorris, PhD</a:t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gdorris@ascendanalytics.com</a:t>
            </a:r>
            <a:br>
              <a:rPr lang="en-US" sz="2000" dirty="0">
                <a:solidFill>
                  <a:schemeClr val="bg1"/>
                </a:solidFill>
                <a:latin typeface="+mn-lt"/>
              </a:rPr>
            </a:br>
            <a:r>
              <a:rPr lang="en-US" sz="2000" dirty="0">
                <a:solidFill>
                  <a:schemeClr val="bg1"/>
                </a:solidFill>
                <a:latin typeface="+mn-lt"/>
              </a:rPr>
              <a:t>	303.415.0311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  <a:latin typeface="+mn-lt"/>
              </a:rPr>
              <a:t>	</a:t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  <a:latin typeface="+mn-lt"/>
              </a:rPr>
              <a:t>	June 8, 2017</a:t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latin typeface="+mn-lt"/>
              </a:rPr>
              <a:t/>
            </a:r>
            <a:br>
              <a:rPr lang="en-US" sz="2000" b="1" dirty="0">
                <a:latin typeface="+mn-lt"/>
              </a:rPr>
            </a:br>
            <a:endParaRPr lang="en-US" sz="20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697" y="5176767"/>
            <a:ext cx="3145164" cy="1340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06" y="5613726"/>
            <a:ext cx="3108960" cy="90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78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Flexible Resource Requirements as a Function of Geographic Diversity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304" y="5128626"/>
            <a:ext cx="8672053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Increasing geographic diversity of renewable resources helps mitigate the variability of renewable output.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465021"/>
            <a:ext cx="1188823" cy="347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377" y="1243629"/>
            <a:ext cx="6281906" cy="376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43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Market Potential for Capacity</a:t>
            </a:r>
            <a:br>
              <a:rPr lang="en-US" b="1" dirty="0"/>
            </a:br>
            <a:r>
              <a:rPr lang="en-US" b="1" dirty="0"/>
              <a:t>Energy Flows throughout the WECC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07978" y="1155609"/>
            <a:ext cx="3083941" cy="3023979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9688" y="1155610"/>
            <a:ext cx="5017250" cy="20081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30188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PowerSimm</a:t>
            </a:r>
            <a:r>
              <a:rPr lang="en-US" dirty="0"/>
              <a:t> performs fundamental modeling of the WECC region inclusive of transmission congestion and losses determined through an integrated generation dispatch and DC optimal power flow model. 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Major interties support seasonal flow of power N to S (summer) and S to N (winter)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California imports about 20% of energy</a:t>
            </a:r>
          </a:p>
          <a:p>
            <a:r>
              <a:rPr lang="en-US" dirty="0">
                <a:sym typeface="Wingdings" panose="05000000000000000000" pitchFamily="2" charset="2"/>
              </a:rPr>
              <a:t>During the solar peak, CA exports to the neighboring states.</a:t>
            </a:r>
            <a:endParaRPr lang="en-US" dirty="0"/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7" y="3182112"/>
            <a:ext cx="3837338" cy="35521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83617" y="3754881"/>
            <a:ext cx="1856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Wind and hydro are predominant in the Northwest </a:t>
            </a:r>
          </a:p>
        </p:txBody>
      </p:sp>
      <p:sp>
        <p:nvSpPr>
          <p:cNvPr id="6" name="Rectangle 5"/>
          <p:cNvSpPr/>
          <p:nvPr/>
        </p:nvSpPr>
        <p:spPr>
          <a:xfrm>
            <a:off x="4225497" y="5797271"/>
            <a:ext cx="22379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Solar dominates CA, but also significant penetration in AZ, UT, NM, NV, NM, and CO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840737" y="4014125"/>
            <a:ext cx="1340374" cy="204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840737" y="6051856"/>
            <a:ext cx="1236523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159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Market Potential for Resource Adequacy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9687" y="1155610"/>
            <a:ext cx="8360007" cy="4735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30188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Fundamental modeling with </a:t>
            </a:r>
            <a:r>
              <a:rPr lang="en-US" dirty="0" err="1"/>
              <a:t>PowerSimm</a:t>
            </a:r>
            <a:r>
              <a:rPr lang="en-US" dirty="0"/>
              <a:t> suggest c</a:t>
            </a:r>
            <a:r>
              <a:rPr lang="en-US" dirty="0">
                <a:sym typeface="Wingdings" panose="05000000000000000000" pitchFamily="2" charset="2"/>
              </a:rPr>
              <a:t>ontracting for capacity and flexible reserves can be attractive but potential physical limits exist: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Transmission constraints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Regional deficit of flexible capacity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Regulation prices in CA increased in 2017 by 400% over previous four years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Regional capacity deficit projected ~ 2020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Renewables provide negligable amount of dependable capacity</a:t>
            </a:r>
          </a:p>
          <a:p>
            <a:r>
              <a:rPr lang="en-US" dirty="0"/>
              <a:t>Modeling is no substitute for testing the market with solicitations</a:t>
            </a:r>
          </a:p>
          <a:p>
            <a:pPr lvl="1"/>
            <a:r>
              <a:rPr lang="en-US" dirty="0"/>
              <a:t>Solicitation will provide the most competitive responses for evaluation</a:t>
            </a:r>
          </a:p>
          <a:p>
            <a:pPr lvl="1"/>
            <a:r>
              <a:rPr lang="en-US" dirty="0"/>
              <a:t>Economic offers need to assessed relative to portfolio needs</a:t>
            </a:r>
          </a:p>
          <a:p>
            <a:pPr marL="458787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331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latin typeface="+mn-lt"/>
              </a:rPr>
              <a:t>PowerSimm</a:t>
            </a:r>
            <a:r>
              <a:rPr lang="en-US" b="1" dirty="0">
                <a:latin typeface="+mn-lt"/>
              </a:rPr>
              <a:t> Compared to Other Solutions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677802"/>
              </p:ext>
            </p:extLst>
          </p:nvPr>
        </p:nvGraphicFramePr>
        <p:xfrm>
          <a:off x="663113" y="1306283"/>
          <a:ext cx="8023687" cy="4579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33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74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29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Capability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Competitors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Ascend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Detailed sub hourly 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dispatch optimization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03764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03764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03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Flexible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requirements as function of renewables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03764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ability to calculate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peak resource (MW)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03764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03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Simulated weather, load, renewables,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price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03764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383288051"/>
                  </a:ext>
                </a:extLst>
              </a:tr>
              <a:tr h="426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Substantiate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“meaningful uncertainty”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03764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6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Match market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vols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heat rates, and prices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03764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6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Optimal expansion planning under uncertainty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03764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6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Transmission modeling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03764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03764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6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Statistical summarization of output variables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03764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491312855"/>
                  </a:ext>
                </a:extLst>
              </a:tr>
              <a:tr h="426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Rapid response parallel summarization process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03764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7494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355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4"/>
          <p:cNvSpPr>
            <a:spLocks noChangeArrowheads="1"/>
          </p:cNvSpPr>
          <p:nvPr/>
        </p:nvSpPr>
        <p:spPr bwMode="auto">
          <a:xfrm>
            <a:off x="0" y="1312862"/>
            <a:ext cx="9144000" cy="19129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154E89"/>
              </a:solidFill>
              <a:latin typeface="Calibri"/>
            </a:endParaRPr>
          </a:p>
        </p:txBody>
      </p:sp>
      <p:pic>
        <p:nvPicPr>
          <p:cNvPr id="15" name="Picture 2" descr="\\Ascendanalytics\boulder\PersonalShares\trehm\marketing\website\WebPieces\images\iStock_000008110821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80644"/>
            <a:ext cx="9144000" cy="4366470"/>
          </a:xfrm>
          <a:prstGeom prst="rect">
            <a:avLst/>
          </a:prstGeom>
          <a:solidFill>
            <a:srgbClr val="1A1A68"/>
          </a:solidFill>
          <a:ln w="9525">
            <a:noFill/>
            <a:miter lim="800000"/>
            <a:headEnd/>
            <a:tailEnd/>
          </a:ln>
        </p:spPr>
      </p:pic>
      <p:sp>
        <p:nvSpPr>
          <p:cNvPr id="20497" name="Rectangle 21"/>
          <p:cNvSpPr>
            <a:spLocks noChangeArrowheads="1"/>
          </p:cNvSpPr>
          <p:nvPr/>
        </p:nvSpPr>
        <p:spPr bwMode="auto">
          <a:xfrm>
            <a:off x="1622425" y="2763838"/>
            <a:ext cx="6161698" cy="346868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26269A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154E89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0499" name="Line 23"/>
          <p:cNvSpPr>
            <a:spLocks noChangeShapeType="1"/>
          </p:cNvSpPr>
          <p:nvPr/>
        </p:nvSpPr>
        <p:spPr bwMode="auto">
          <a:xfrm>
            <a:off x="3880338" y="2942492"/>
            <a:ext cx="490" cy="29503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154E89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0500" name="Text Box 24"/>
          <p:cNvSpPr txBox="1">
            <a:spLocks noChangeArrowheads="1"/>
          </p:cNvSpPr>
          <p:nvPr/>
        </p:nvSpPr>
        <p:spPr bwMode="auto">
          <a:xfrm>
            <a:off x="2134403" y="3576135"/>
            <a:ext cx="1699044" cy="2092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600"/>
              </a:spcAft>
              <a:tabLst>
                <a:tab pos="166688" algn="l"/>
              </a:tabLst>
              <a:defRPr/>
            </a:pPr>
            <a:r>
              <a:rPr lang="en-US" sz="1200" dirty="0">
                <a:solidFill>
                  <a:srgbClr val="154E89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Headquarters: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166688" algn="l"/>
              </a:tabLst>
              <a:defRPr/>
            </a:pPr>
            <a:r>
              <a:rPr lang="en-US" sz="1200" dirty="0">
                <a:solidFill>
                  <a:srgbClr val="154E89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	1877 Broadway St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166688" algn="l"/>
              </a:tabLst>
              <a:defRPr/>
            </a:pPr>
            <a:r>
              <a:rPr lang="en-US" sz="1200" dirty="0">
                <a:solidFill>
                  <a:srgbClr val="154E89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	Suite 706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166688" algn="l"/>
              </a:tabLst>
              <a:defRPr/>
            </a:pPr>
            <a:r>
              <a:rPr lang="en-US" sz="1200" dirty="0">
                <a:solidFill>
                  <a:srgbClr val="154E89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	Boulder, CO 80302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166688" algn="l"/>
              </a:tabLst>
              <a:defRPr/>
            </a:pPr>
            <a:r>
              <a:rPr lang="en-US" sz="1200" dirty="0">
                <a:solidFill>
                  <a:srgbClr val="154E89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	(303) 415-1400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166688" algn="l"/>
              </a:tabLst>
              <a:defRPr/>
            </a:pPr>
            <a:endParaRPr lang="en-US" sz="1200" dirty="0">
              <a:solidFill>
                <a:srgbClr val="154E89"/>
              </a:solidFill>
              <a:latin typeface="Franklin Gothic Demi Cond" charset="0"/>
              <a:ea typeface="Franklin Gothic Demi Cond" charset="0"/>
              <a:cs typeface="Franklin Gothic Demi Cond" charset="0"/>
            </a:endParaRPr>
          </a:p>
          <a:p>
            <a:pPr defTabSz="457200" fontAlgn="auto">
              <a:spcBef>
                <a:spcPts val="0"/>
              </a:spcBef>
              <a:spcAft>
                <a:spcPts val="600"/>
              </a:spcAft>
              <a:tabLst>
                <a:tab pos="166688" algn="l"/>
              </a:tabLst>
              <a:defRPr/>
            </a:pPr>
            <a:r>
              <a:rPr lang="en-US" sz="1200" dirty="0">
                <a:solidFill>
                  <a:srgbClr val="154E89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Other Offices: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166688" algn="l"/>
              </a:tabLst>
              <a:defRPr/>
            </a:pPr>
            <a:r>
              <a:rPr lang="en-US" sz="1200" dirty="0">
                <a:solidFill>
                  <a:srgbClr val="154E89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	Oakland, CA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166688" algn="l"/>
              </a:tabLst>
              <a:defRPr/>
            </a:pPr>
            <a:r>
              <a:rPr lang="en-US" sz="1200" dirty="0">
                <a:solidFill>
                  <a:srgbClr val="154E89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	Bozeman, MT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166688" algn="l"/>
              </a:tabLst>
              <a:defRPr/>
            </a:pPr>
            <a:r>
              <a:rPr lang="en-US" sz="1200" dirty="0">
                <a:solidFill>
                  <a:srgbClr val="154E89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	Providence, RI</a:t>
            </a:r>
          </a:p>
        </p:txBody>
      </p:sp>
      <p:sp>
        <p:nvSpPr>
          <p:cNvPr id="98312" name="Text Box 25"/>
          <p:cNvSpPr txBox="1">
            <a:spLocks noChangeArrowheads="1"/>
          </p:cNvSpPr>
          <p:nvPr/>
        </p:nvSpPr>
        <p:spPr bwMode="auto">
          <a:xfrm>
            <a:off x="325821" y="1663463"/>
            <a:ext cx="358155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300" b="1">
                <a:solidFill>
                  <a:srgbClr val="154E89"/>
                </a:solidFill>
                <a:latin typeface="Calibri"/>
              </a:rPr>
              <a:t>	</a:t>
            </a:r>
            <a:r>
              <a:rPr lang="en-US" sz="2800">
                <a:solidFill>
                  <a:srgbClr val="154E89"/>
                </a:solidFill>
                <a:latin typeface="+mj-lt"/>
                <a:ea typeface="Franklin Gothic Heavy" charset="0"/>
                <a:cs typeface="Franklin Gothic Heavy" charset="0"/>
              </a:rPr>
              <a:t>Contact Information</a:t>
            </a:r>
          </a:p>
        </p:txBody>
      </p:sp>
      <p:sp>
        <p:nvSpPr>
          <p:cNvPr id="20502" name="Text Box 26"/>
          <p:cNvSpPr txBox="1">
            <a:spLocks noChangeArrowheads="1"/>
          </p:cNvSpPr>
          <p:nvPr/>
        </p:nvSpPr>
        <p:spPr bwMode="auto">
          <a:xfrm>
            <a:off x="1957104" y="3048001"/>
            <a:ext cx="185538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>
                <a:solidFill>
                  <a:srgbClr val="154E89"/>
                </a:solidFill>
                <a:latin typeface="Calibri"/>
                <a:cs typeface="Arial" pitchFamily="34" charset="0"/>
              </a:rPr>
              <a:t>Offices &amp; Officers</a:t>
            </a:r>
          </a:p>
        </p:txBody>
      </p:sp>
      <p:sp>
        <p:nvSpPr>
          <p:cNvPr id="20503" name="Line 27"/>
          <p:cNvSpPr>
            <a:spLocks noChangeShapeType="1"/>
          </p:cNvSpPr>
          <p:nvPr/>
        </p:nvSpPr>
        <p:spPr bwMode="auto">
          <a:xfrm flipV="1">
            <a:off x="1910862" y="3423139"/>
            <a:ext cx="5556738" cy="117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154E89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13" name="Picture 12" descr="ascend_cmyk_horiz_with_ta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25301" y="1451295"/>
            <a:ext cx="2667699" cy="1072359"/>
          </a:xfrm>
          <a:prstGeom prst="rect">
            <a:avLst/>
          </a:prstGeom>
        </p:spPr>
      </p:pic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931920" y="3802955"/>
            <a:ext cx="374904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1485900" algn="l"/>
                <a:tab pos="2171700" algn="l"/>
              </a:tabLst>
              <a:defRPr/>
            </a:pPr>
            <a:r>
              <a:rPr lang="en-US" sz="1200" dirty="0">
                <a:solidFill>
                  <a:srgbClr val="154E89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Gary Dorris	+1 (303) 415 0311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1485900" algn="l"/>
                <a:tab pos="2171700" algn="l"/>
              </a:tabLst>
              <a:defRPr/>
            </a:pPr>
            <a:r>
              <a:rPr lang="en-US" sz="1200" dirty="0">
                <a:solidFill>
                  <a:srgbClr val="154E89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President	gdorris@ascendanalytics.com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1485900" algn="l"/>
                <a:tab pos="2171700" algn="l"/>
              </a:tabLst>
              <a:defRPr/>
            </a:pPr>
            <a:endParaRPr lang="en-US" sz="1200" dirty="0">
              <a:solidFill>
                <a:srgbClr val="154E89"/>
              </a:solidFill>
              <a:latin typeface="Franklin Gothic Demi Cond" charset="0"/>
              <a:ea typeface="Franklin Gothic Demi Cond" charset="0"/>
              <a:cs typeface="Franklin Gothic Demi C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58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391921"/>
            <a:ext cx="7670800" cy="4849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Franklin Gothic Heavy" charset="0"/>
                <a:cs typeface="Franklin Gothic Heavy" charset="0"/>
              </a:rPr>
              <a:t>Changing Market Dynamics as a Function of Renewables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465021"/>
            <a:ext cx="1188823" cy="347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69434" y="5457645"/>
            <a:ext cx="661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Hour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565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Observed and forecasted increases in price volatility through time WECC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530"/>
          <a:stretch/>
        </p:blipFill>
        <p:spPr>
          <a:xfrm>
            <a:off x="824357" y="1399429"/>
            <a:ext cx="7495285" cy="44820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5329" y="2629096"/>
            <a:ext cx="579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03671" y="1993704"/>
            <a:ext cx="579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2301" y="5144862"/>
            <a:ext cx="579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8363" y="4509466"/>
            <a:ext cx="579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5735" y="3538023"/>
            <a:ext cx="3692769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Mid-C Volatility of DA LMP</a:t>
            </a:r>
          </a:p>
        </p:txBody>
      </p:sp>
    </p:spTree>
    <p:extLst>
      <p:ext uri="{BB962C8B-B14F-4D97-AF65-F5344CB8AC3E}">
        <p14:creationId xmlns:p14="http://schemas.microsoft.com/office/powerpoint/2010/main" val="237306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" t="6831" r="6126" b="4302"/>
          <a:stretch/>
        </p:blipFill>
        <p:spPr>
          <a:xfrm>
            <a:off x="1359507" y="1442720"/>
            <a:ext cx="6424984" cy="3973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Relationship between renewables and market volatility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3098" y="5424954"/>
            <a:ext cx="7625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Market price volatility is expected to increase as renewable generation increases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Greater premium on highly flexible capacity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By 2027 the growth in price volatility diminishes.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Volatility peaks during the summer months.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465021"/>
            <a:ext cx="1188823" cy="34750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781143" y="1726163"/>
            <a:ext cx="1747835" cy="1427584"/>
            <a:chOff x="1781143" y="1726163"/>
            <a:chExt cx="1747835" cy="1427584"/>
          </a:xfrm>
        </p:grpSpPr>
        <p:sp>
          <p:nvSpPr>
            <p:cNvPr id="6" name="TextBox 5"/>
            <p:cNvSpPr txBox="1"/>
            <p:nvPr/>
          </p:nvSpPr>
          <p:spPr>
            <a:xfrm>
              <a:off x="1781143" y="1751170"/>
              <a:ext cx="88490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schemeClr val="tx2"/>
                  </a:solidFill>
                  <a:latin typeface="+mj-lt"/>
                </a:rPr>
                <a:t>Recorded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75249" y="1749623"/>
              <a:ext cx="95372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schemeClr val="tx2"/>
                  </a:solidFill>
                  <a:latin typeface="+mj-lt"/>
                </a:rPr>
                <a:t>Forecast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2575249" y="1726163"/>
              <a:ext cx="0" cy="1427584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92128" y="3829657"/>
            <a:ext cx="1747835" cy="1427584"/>
            <a:chOff x="1781143" y="1726163"/>
            <a:chExt cx="1747835" cy="1427584"/>
          </a:xfrm>
        </p:grpSpPr>
        <p:sp>
          <p:nvSpPr>
            <p:cNvPr id="13" name="TextBox 12"/>
            <p:cNvSpPr txBox="1"/>
            <p:nvPr/>
          </p:nvSpPr>
          <p:spPr>
            <a:xfrm>
              <a:off x="1781143" y="1751170"/>
              <a:ext cx="88490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schemeClr val="tx2"/>
                  </a:solidFill>
                  <a:latin typeface="+mj-lt"/>
                </a:rPr>
                <a:t>Recorded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75249" y="1749623"/>
              <a:ext cx="95372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schemeClr val="tx2"/>
                  </a:solidFill>
                  <a:latin typeface="+mj-lt"/>
                </a:rPr>
                <a:t>Forecast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2575249" y="1726163"/>
              <a:ext cx="0" cy="1427584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3017520" y="1158240"/>
            <a:ext cx="311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WECC Market Analysis</a:t>
            </a:r>
          </a:p>
        </p:txBody>
      </p:sp>
    </p:spTree>
    <p:extLst>
      <p:ext uri="{BB962C8B-B14F-4D97-AF65-F5344CB8AC3E}">
        <p14:creationId xmlns:p14="http://schemas.microsoft.com/office/powerpoint/2010/main" val="419017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Questions Addressed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/>
              <a:t>How does </a:t>
            </a:r>
            <a:r>
              <a:rPr lang="en-US" dirty="0" err="1"/>
              <a:t>PowerSimm</a:t>
            </a:r>
            <a:r>
              <a:rPr lang="en-US" dirty="0"/>
              <a:t> identify capacity and capacity attribute needs for an individual utility and for the region? How does it differ from how other modeling tools identify needs?  </a:t>
            </a:r>
          </a:p>
          <a:p>
            <a:pPr lvl="0"/>
            <a:r>
              <a:rPr lang="en-US" dirty="0"/>
              <a:t>How does your modeling tool characterize the capabilities of resources to provide capacity and capacity attributes? How does it differ from other tools?</a:t>
            </a:r>
          </a:p>
          <a:p>
            <a:pPr lvl="0"/>
            <a:r>
              <a:rPr lang="en-US" dirty="0"/>
              <a:t>How does your modeling approach address the opportunity for regional resource sharing?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09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900" b="1" dirty="0">
                <a:latin typeface="+mn-lt"/>
              </a:rPr>
              <a:t>Addressing Commission Comments from the 2015 IRP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ETAC April 26, 2017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57200" y="1154404"/>
          <a:ext cx="8302893" cy="5257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023">
                  <a:extLst>
                    <a:ext uri="{9D8B030D-6E8A-4147-A177-3AD203B41FA5}">
                      <a16:colId xmlns:a16="http://schemas.microsoft.com/office/drawing/2014/main" xmlns="" val="2955406198"/>
                    </a:ext>
                  </a:extLst>
                </a:gridCol>
                <a:gridCol w="3864239">
                  <a:extLst>
                    <a:ext uri="{9D8B030D-6E8A-4147-A177-3AD203B41FA5}">
                      <a16:colId xmlns:a16="http://schemas.microsoft.com/office/drawing/2014/main" xmlns="" val="852964597"/>
                    </a:ext>
                  </a:extLst>
                </a:gridCol>
                <a:gridCol w="2767631">
                  <a:extLst>
                    <a:ext uri="{9D8B030D-6E8A-4147-A177-3AD203B41FA5}">
                      <a16:colId xmlns:a16="http://schemas.microsoft.com/office/drawing/2014/main" xmlns="" val="2643867806"/>
                    </a:ext>
                  </a:extLst>
                </a:gridCol>
              </a:tblGrid>
              <a:tr h="381098">
                <a:tc>
                  <a:txBody>
                    <a:bodyPr/>
                    <a:lstStyle/>
                    <a:p>
                      <a:r>
                        <a:rPr lang="en-US" dirty="0"/>
                        <a:t>Comment 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3736933"/>
                  </a:ext>
                </a:extLst>
              </a:tr>
              <a:tr h="611479">
                <a:tc>
                  <a:txBody>
                    <a:bodyPr/>
                    <a:lstStyle/>
                    <a:p>
                      <a:r>
                        <a:rPr lang="en-US" sz="1400" dirty="0"/>
                        <a:t>Resource adequacy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/>
                        <a:t>NorthWestern</a:t>
                      </a:r>
                      <a:r>
                        <a:rPr lang="en-US" sz="1400" dirty="0"/>
                        <a:t> has not completed a system optimization study with its entire fleet of resources to determine what capacity its base portfolio provides and, thus, what type of incremental capacity is needed</a:t>
                      </a:r>
                    </a:p>
                    <a:p>
                      <a:pPr marL="174625" marR="0" lvl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Plan provides little analysis and documentation that supports its selected capacity acquisition rate produces “minimal resource adequacy” by 2028.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/>
                        <a:t>NorthWestern’s</a:t>
                      </a:r>
                      <a:r>
                        <a:rPr lang="en-US" sz="1400" dirty="0"/>
                        <a:t> resource adequacy should be measured by its retail load’s position relative to the region’s or interconnection’s peak demand, while taking into consideration import limitations.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 exhaustive portfolio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analysis was conducted across hundreds of possible future states. </a:t>
                      </a:r>
                      <a:r>
                        <a:rPr lang="en-US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See slides 7-10*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Ascend performed an optimal expansion plan. </a:t>
                      </a:r>
                      <a:r>
                        <a:rPr lang="en-US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see slide 10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Agree that the discussion, explanation of methodology, and presentation of results was limited.</a:t>
                      </a:r>
                      <a:endParaRPr lang="en-US" sz="1400" b="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Agree in principal. NWE and Ascend are expanding analysis to encapsulate the broader WECC environment. </a:t>
                      </a:r>
                      <a:r>
                        <a:rPr lang="en-US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See slides 33 – 54*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1014769"/>
                  </a:ext>
                </a:extLst>
              </a:tr>
              <a:tr h="611479">
                <a:tc>
                  <a:txBody>
                    <a:bodyPr/>
                    <a:lstStyle/>
                    <a:p>
                      <a:r>
                        <a:rPr lang="en-US" sz="1400" dirty="0"/>
                        <a:t>Scope of resource alternatives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The Commission shares many of these concerns and finds that </a:t>
                      </a:r>
                      <a:r>
                        <a:rPr lang="en-US" sz="1400" dirty="0" err="1"/>
                        <a:t>NorthWestern’s</a:t>
                      </a:r>
                      <a:r>
                        <a:rPr lang="en-US" sz="1400" dirty="0"/>
                        <a:t> 2015 Plan falls short of an “evaluation of the full range of cost effective supply and demand-side management options”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This is incorrect except for demand side management, which was not evaluated.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Going forward, the full suite of</a:t>
                      </a:r>
                      <a:r>
                        <a:rPr lang="en-US" sz="1400" baseline="0" dirty="0"/>
                        <a:t> technologies identified by the commission in their comments will be evaluated. 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See slides  16 – 20*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123072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87065" y="6508126"/>
            <a:ext cx="3182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*Slides refer to April 26, 2017 ETAC</a:t>
            </a:r>
          </a:p>
        </p:txBody>
      </p:sp>
    </p:spTree>
    <p:extLst>
      <p:ext uri="{BB962C8B-B14F-4D97-AF65-F5344CB8AC3E}">
        <p14:creationId xmlns:p14="http://schemas.microsoft.com/office/powerpoint/2010/main" val="3201194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Capacity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186301"/>
            <a:ext cx="8229600" cy="30297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376092"/>
                </a:solidFill>
              </a:rPr>
              <a:t>1) Capacity to Meet Peak Demand</a:t>
            </a:r>
          </a:p>
          <a:p>
            <a:pPr marL="685800" lvl="1" indent="-344488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76092"/>
                </a:solidFill>
              </a:rPr>
              <a:t>Requirement</a:t>
            </a:r>
            <a:r>
              <a:rPr lang="en-US" sz="1800" dirty="0">
                <a:solidFill>
                  <a:srgbClr val="376092"/>
                </a:solidFill>
              </a:rPr>
              <a:t>: Procure adequate supply to serve peak demand given potential for generation outages and intermittency of renewable supply</a:t>
            </a:r>
          </a:p>
          <a:p>
            <a:pPr marL="685800" lvl="1" indent="-344488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76092"/>
                </a:solidFill>
              </a:rPr>
              <a:t>Measurement</a:t>
            </a:r>
            <a:r>
              <a:rPr lang="en-US" sz="1800" dirty="0">
                <a:solidFill>
                  <a:srgbClr val="376092"/>
                </a:solidFill>
              </a:rPr>
              <a:t>: Traditionally </a:t>
            </a:r>
            <a:r>
              <a:rPr lang="en-US" sz="1800" i="1" dirty="0">
                <a:solidFill>
                  <a:srgbClr val="376092"/>
                </a:solidFill>
              </a:rPr>
              <a:t>reserve margin </a:t>
            </a:r>
            <a:r>
              <a:rPr lang="en-US" sz="1800" dirty="0">
                <a:solidFill>
                  <a:srgbClr val="376092"/>
                </a:solidFill>
              </a:rPr>
              <a:t>= firm capacity in excess of peak load</a:t>
            </a:r>
          </a:p>
          <a:p>
            <a:pPr marL="685800" lvl="1" indent="-344488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76092"/>
                </a:solidFill>
              </a:rPr>
              <a:t>Assessment of need</a:t>
            </a:r>
            <a:r>
              <a:rPr lang="en-US" sz="1800" dirty="0">
                <a:solidFill>
                  <a:srgbClr val="376092"/>
                </a:solidFill>
              </a:rPr>
              <a:t>: Best modeled by simulating available capacity and load over a large variety of future conditions for meteorology and generation outages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376092"/>
                </a:solidFill>
              </a:rPr>
              <a:t>2) Flexibility Resource Needs</a:t>
            </a:r>
          </a:p>
          <a:p>
            <a:pPr marL="684212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76092"/>
                </a:solidFill>
              </a:rPr>
              <a:t>Required by regional balancing authorities to keep system at 60 Hz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76092"/>
                </a:solidFill>
              </a:rPr>
              <a:t>Ascend’s </a:t>
            </a:r>
            <a:r>
              <a:rPr lang="en-US" sz="1800" i="1" dirty="0" err="1">
                <a:solidFill>
                  <a:srgbClr val="376092"/>
                </a:solidFill>
              </a:rPr>
              <a:t>PowerFlex</a:t>
            </a:r>
            <a:r>
              <a:rPr lang="en-US" sz="1800" dirty="0">
                <a:solidFill>
                  <a:srgbClr val="376092"/>
                </a:solidFill>
              </a:rPr>
              <a:t> determines the flexible resource requirements as a function of renewable generation</a:t>
            </a:r>
          </a:p>
          <a:p>
            <a:pPr marL="1030288" lvl="2" indent="-287338">
              <a:buSzPct val="86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376092"/>
                </a:solidFill>
              </a:rPr>
              <a:t>Fast Ramp (Regulation) ~ 1 minute ramp</a:t>
            </a:r>
          </a:p>
          <a:p>
            <a:pPr marL="1030288" lvl="2" indent="-287338">
              <a:buSzPct val="86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376092"/>
                </a:solidFill>
              </a:rPr>
              <a:t>Slow Ramp ~ 15 minute ramp</a:t>
            </a:r>
            <a:endParaRPr lang="en-US" sz="1050" dirty="0">
              <a:solidFill>
                <a:srgbClr val="37609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465021"/>
            <a:ext cx="1188823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0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0422" cy="78394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>
                <a:latin typeface="+mn-lt"/>
                <a:ea typeface="+mj-ea"/>
                <a:cs typeface="+mj-cs"/>
              </a:rPr>
              <a:t>Calculation of Loss of Load Probability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957943" y="4152232"/>
            <a:ext cx="2750457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Simulated Weather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02" y="2401539"/>
            <a:ext cx="1638300" cy="1625600"/>
          </a:xfrm>
          <a:prstGeom prst="rect">
            <a:avLst/>
          </a:prstGeom>
        </p:spPr>
      </p:pic>
      <p:sp>
        <p:nvSpPr>
          <p:cNvPr id="7" name="Arrow: Right 29"/>
          <p:cNvSpPr/>
          <p:nvPr/>
        </p:nvSpPr>
        <p:spPr>
          <a:xfrm>
            <a:off x="2987414" y="2918516"/>
            <a:ext cx="544513" cy="776213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dist="23000" sx="3000" sy="3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626" y="1614804"/>
            <a:ext cx="1270000" cy="127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2918516"/>
            <a:ext cx="1270000" cy="127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502" y="4484962"/>
            <a:ext cx="1270000" cy="1270000"/>
          </a:xfrm>
          <a:prstGeom prst="rect">
            <a:avLst/>
          </a:prstGeom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079398" y="2699081"/>
            <a:ext cx="1144228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Hydro Gen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999886" y="4188516"/>
            <a:ext cx="1273616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Renewables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328781" y="5531475"/>
            <a:ext cx="608979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Load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95176" y="4791667"/>
            <a:ext cx="30307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PowerSimm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 captures the interactions of weather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Franklin Gothic Medium" charset="0"/>
                <a:ea typeface="Franklin Gothic Medium" charset="0"/>
                <a:cs typeface="Franklin Gothic Medium" charset="0"/>
                <a:sym typeface="Wingdings" panose="05000000000000000000" pitchFamily="2" charset="2"/>
              </a:rPr>
              <a:t>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 renewables, hydro, and load and generation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3626" y="3214339"/>
            <a:ext cx="66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+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52" y="2918516"/>
            <a:ext cx="1233139" cy="123313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5959" y="1234847"/>
            <a:ext cx="2845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Weather drives load and renewable generation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71091" y="1263876"/>
            <a:ext cx="218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Simulated renewables generation &amp; load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53826" y="1277510"/>
            <a:ext cx="212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Simulated generation outages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76122" y="3296257"/>
            <a:ext cx="1309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Capability to serve peak load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2799" y="3443395"/>
            <a:ext cx="435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=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5846697" y="4237503"/>
            <a:ext cx="1273616" cy="5127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Generation outages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53826" y="5065486"/>
            <a:ext cx="31329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Note:</a:t>
            </a:r>
            <a:r>
              <a:rPr lang="en-US" dirty="0">
                <a:solidFill>
                  <a:schemeClr val="tx1"/>
                </a:solidFill>
              </a:rPr>
              <a:t> Competing models to </a:t>
            </a:r>
            <a:r>
              <a:rPr lang="en-US" dirty="0" err="1">
                <a:solidFill>
                  <a:schemeClr val="tx1"/>
                </a:solidFill>
              </a:rPr>
              <a:t>PowerSimm</a:t>
            </a:r>
            <a:r>
              <a:rPr lang="en-US" dirty="0">
                <a:solidFill>
                  <a:schemeClr val="tx1"/>
                </a:solidFill>
              </a:rPr>
              <a:t> don’t simulate full generation outages with expected duration and variance in outage duration.  Traditional models use an expected outage rate times available capacity in a deterministic construct.  Thus, they can’t calculate probability of outages.</a:t>
            </a:r>
          </a:p>
        </p:txBody>
      </p:sp>
    </p:spTree>
    <p:extLst>
      <p:ext uri="{BB962C8B-B14F-4D97-AF65-F5344CB8AC3E}">
        <p14:creationId xmlns:p14="http://schemas.microsoft.com/office/powerpoint/2010/main" val="210536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963"/>
            <a:ext cx="8229600" cy="783942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Resource Adequacy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90704"/>
            <a:ext cx="3651423" cy="5367296"/>
          </a:xfrm>
          <a:prstGeom prst="rect">
            <a:avLst/>
          </a:prstGeom>
        </p:spPr>
      </p:pic>
      <p:graphicFrame>
        <p:nvGraphicFramePr>
          <p:cNvPr id="4" name="Chart 3"/>
          <p:cNvGraphicFramePr/>
          <p:nvPr>
            <p:extLst/>
          </p:nvPr>
        </p:nvGraphicFramePr>
        <p:xfrm>
          <a:off x="4487475" y="3623215"/>
          <a:ext cx="4072537" cy="2876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7824222"/>
              </p:ext>
            </p:extLst>
          </p:nvPr>
        </p:nvGraphicFramePr>
        <p:xfrm>
          <a:off x="4487475" y="1471778"/>
          <a:ext cx="4003381" cy="2767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457201" y="1035528"/>
            <a:ext cx="8625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600" dirty="0" err="1">
                <a:solidFill>
                  <a:srgbClr val="376092"/>
                </a:solidFill>
              </a:rPr>
              <a:t>PowerSimm’s</a:t>
            </a:r>
            <a:r>
              <a:rPr lang="en-US" sz="1600" dirty="0">
                <a:solidFill>
                  <a:srgbClr val="376092"/>
                </a:solidFill>
              </a:rPr>
              <a:t> simulation framework captures the structural relation of weather with renewables and load over a wide range of future conditions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0880" y="3835798"/>
            <a:ext cx="3705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CCCCCC">
                    <a:lumMod val="10000"/>
                  </a:srgbClr>
                </a:solidFill>
                <a:latin typeface="Calibri"/>
              </a:rPr>
              <a:t>Hours Short by Year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7977" y="4887762"/>
            <a:ext cx="1188823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45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Flexibility Resource Requirements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645" y="1232394"/>
            <a:ext cx="867205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NWE is now required to meet the RBC standard for Area Control Error (ACE). At every moment, dynamic ACE limits are applied as a function of WECC frequency instead of the constant ACE limit used under CPS2.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This change in standard ensures that all balancing area responses to ACE move in the right direction for overall grid frequency.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balancing area can exceed limits for 30 minutes before it is considered a violation.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14" y="3038475"/>
            <a:ext cx="5419725" cy="3524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465021"/>
            <a:ext cx="1188823" cy="347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31138" y="3601616"/>
            <a:ext cx="1767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WECC Frequency &gt; 60 Hz → upper limit on ACE</a:t>
            </a:r>
          </a:p>
        </p:txBody>
      </p:sp>
      <p:sp>
        <p:nvSpPr>
          <p:cNvPr id="7" name="Right Brace 6"/>
          <p:cNvSpPr/>
          <p:nvPr/>
        </p:nvSpPr>
        <p:spPr>
          <a:xfrm>
            <a:off x="6858522" y="3138074"/>
            <a:ext cx="172616" cy="142459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87122" y="5138151"/>
            <a:ext cx="187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WECC Frequency &lt; 60 Hz → lower limit on ACE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6858522" y="4649487"/>
            <a:ext cx="172616" cy="141541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1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450"/>
          <a:stretch/>
        </p:blipFill>
        <p:spPr>
          <a:xfrm>
            <a:off x="465342" y="1100460"/>
            <a:ext cx="4681720" cy="34329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Minutely Dispatch and Regulation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70667" y="1886769"/>
            <a:ext cx="36195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Solar 1 MW ~ 0.2 MW flexible resources</a:t>
            </a:r>
          </a:p>
          <a:p>
            <a:pPr marL="114300" indent="-114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Wind 1 MW ~ 0.6 MW of flexible resources</a:t>
            </a:r>
          </a:p>
          <a:p>
            <a:pPr marL="114300" indent="-114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Changes in gradient of net load </a:t>
            </a:r>
          </a:p>
          <a:p>
            <a:pPr marL="571500" lvl="1" indent="-114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Base load 3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  <a:sym typeface="Symbol" panose="05050102010706020507" pitchFamily="18" charset="2"/>
              </a:rPr>
              <a:t>’s in gradient</a:t>
            </a:r>
          </a:p>
          <a:p>
            <a:pPr marL="571500" lvl="1" indent="-114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  <a:sym typeface="Symbol" panose="05050102010706020507" pitchFamily="18" charset="2"/>
              </a:rPr>
              <a:t>Net load 7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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’s in gradient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75000"/>
                </a:schemeClr>
              </a:solidFill>
              <a:sym typeface="Symbol" panose="05050102010706020507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7143" y="1259991"/>
            <a:ext cx="3742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2020 Baseline + 200 MW </a:t>
            </a:r>
            <a:r>
              <a:rPr lang="en-US" sz="1600" b="1" kern="0" dirty="0">
                <a:solidFill>
                  <a:sysClr val="windowText" lastClr="000000"/>
                </a:solidFill>
              </a:rPr>
              <a:t>Wind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+ 100 MW Solar</a:t>
            </a: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4687019" y="3898354"/>
            <a:ext cx="340124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359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Total Flexibility Requirements in NWE – Minimizing Fast Ramp</a:t>
            </a: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01054"/>
              </p:ext>
            </p:extLst>
          </p:nvPr>
        </p:nvGraphicFramePr>
        <p:xfrm>
          <a:off x="1354992" y="2221677"/>
          <a:ext cx="6434017" cy="3071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1535">
                  <a:extLst>
                    <a:ext uri="{9D8B030D-6E8A-4147-A177-3AD203B41FA5}">
                      <a16:colId xmlns:a16="http://schemas.microsoft.com/office/drawing/2014/main" xmlns="" val="3260927154"/>
                    </a:ext>
                  </a:extLst>
                </a:gridCol>
                <a:gridCol w="1511770">
                  <a:extLst>
                    <a:ext uri="{9D8B030D-6E8A-4147-A177-3AD203B41FA5}">
                      <a16:colId xmlns:a16="http://schemas.microsoft.com/office/drawing/2014/main" xmlns="" val="1709567122"/>
                    </a:ext>
                  </a:extLst>
                </a:gridCol>
                <a:gridCol w="1316904">
                  <a:extLst>
                    <a:ext uri="{9D8B030D-6E8A-4147-A177-3AD203B41FA5}">
                      <a16:colId xmlns:a16="http://schemas.microsoft.com/office/drawing/2014/main" xmlns="" val="2987849034"/>
                    </a:ext>
                  </a:extLst>
                </a:gridCol>
                <a:gridCol w="1316904">
                  <a:extLst>
                    <a:ext uri="{9D8B030D-6E8A-4147-A177-3AD203B41FA5}">
                      <a16:colId xmlns:a16="http://schemas.microsoft.com/office/drawing/2014/main" xmlns="" val="1619797445"/>
                    </a:ext>
                  </a:extLst>
                </a:gridCol>
                <a:gridCol w="1316904">
                  <a:extLst>
                    <a:ext uri="{9D8B030D-6E8A-4147-A177-3AD203B41FA5}">
                      <a16:colId xmlns:a16="http://schemas.microsoft.com/office/drawing/2014/main" xmlns="" val="3144756620"/>
                    </a:ext>
                  </a:extLst>
                </a:gridCol>
              </a:tblGrid>
              <a:tr h="7707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Year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Scenario</a:t>
                      </a:r>
                    </a:p>
                  </a:txBody>
                  <a:tcPr marL="51435" marR="514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</a:t>
                      </a:r>
                      <a:r>
                        <a:rPr lang="en-US" sz="15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Capacity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Regulation Capacity 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Flexible Requirements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967070378"/>
                  </a:ext>
                </a:extLst>
              </a:tr>
              <a:tr h="2569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</a:t>
                      </a:r>
                    </a:p>
                  </a:txBody>
                  <a:tcPr marL="51435" marR="514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168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4161505490"/>
                  </a:ext>
                </a:extLst>
              </a:tr>
              <a:tr h="2569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2017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</a:t>
                      </a:r>
                    </a:p>
                  </a:txBody>
                  <a:tcPr marL="51435" marR="514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020873000"/>
                  </a:ext>
                </a:extLst>
              </a:tr>
              <a:tr h="2569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2018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</a:t>
                      </a:r>
                    </a:p>
                  </a:txBody>
                  <a:tcPr marL="51435" marR="514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219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767807424"/>
                  </a:ext>
                </a:extLst>
              </a:tr>
              <a:tr h="2569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2019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</a:t>
                      </a:r>
                    </a:p>
                  </a:txBody>
                  <a:tcPr marL="51435" marR="514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226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266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793794203"/>
                  </a:ext>
                </a:extLst>
              </a:tr>
              <a:tr h="2569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2020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</a:t>
                      </a:r>
                    </a:p>
                  </a:txBody>
                  <a:tcPr marL="51435" marR="514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226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266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88577844"/>
                  </a:ext>
                </a:extLst>
              </a:tr>
              <a:tr h="2569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+100 MW Solar</a:t>
                      </a:r>
                    </a:p>
                  </a:txBody>
                  <a:tcPr marL="51435" marR="514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244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288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902761120"/>
                  </a:ext>
                </a:extLst>
              </a:tr>
              <a:tr h="2569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+200 MW Wind</a:t>
                      </a:r>
                    </a:p>
                  </a:txBody>
                  <a:tcPr marL="51435" marR="514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329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394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898005946"/>
                  </a:ext>
                </a:extLst>
              </a:tr>
              <a:tr h="502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+ 100MW Solar + 200MW Wind</a:t>
                      </a:r>
                    </a:p>
                  </a:txBody>
                  <a:tcPr marL="51435" marR="514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333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373287795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96540" y="5490782"/>
            <a:ext cx="7990260" cy="36933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Increasing renewable penetration causes growth in system flexibility requirements.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465021"/>
            <a:ext cx="1188823" cy="3475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0200" y="1362858"/>
            <a:ext cx="848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Flexible requirement = 15 minute ramp (Inc) + 1 minute ramp (Regulation)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143" y="1840713"/>
            <a:ext cx="811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Illustration of Flexible Capacity Requirement</a:t>
            </a:r>
          </a:p>
        </p:txBody>
      </p:sp>
    </p:spTree>
    <p:extLst>
      <p:ext uri="{BB962C8B-B14F-4D97-AF65-F5344CB8AC3E}">
        <p14:creationId xmlns:p14="http://schemas.microsoft.com/office/powerpoint/2010/main" val="2600871274"/>
      </p:ext>
    </p:extLst>
  </p:cSld>
  <p:clrMapOvr>
    <a:masterClrMapping/>
  </p:clrMapOvr>
</p:sld>
</file>

<file path=ppt/theme/theme1.xml><?xml version="1.0" encoding="utf-8"?>
<a:theme xmlns:a="http://schemas.openxmlformats.org/drawingml/2006/main" name="newascendpptemplate (2)">
  <a:themeElements>
    <a:clrScheme name="Ascend Analytics">
      <a:dk1>
        <a:srgbClr val="154E89"/>
      </a:dk1>
      <a:lt1>
        <a:srgbClr val="FFFFFF"/>
      </a:lt1>
      <a:dk2>
        <a:srgbClr val="92D050"/>
      </a:dk2>
      <a:lt2>
        <a:srgbClr val="FFFFFF"/>
      </a:lt2>
      <a:accent1>
        <a:srgbClr val="154E89"/>
      </a:accent1>
      <a:accent2>
        <a:srgbClr val="8CC63F"/>
      </a:accent2>
      <a:accent3>
        <a:srgbClr val="CCCCE0"/>
      </a:accent3>
      <a:accent4>
        <a:srgbClr val="CCCCCC"/>
      </a:accent4>
      <a:accent5>
        <a:srgbClr val="FFFFFF"/>
      </a:accent5>
      <a:accent6>
        <a:srgbClr val="DA9EF5"/>
      </a:accent6>
      <a:hlink>
        <a:srgbClr val="00C8C3"/>
      </a:hlink>
      <a:folHlink>
        <a:srgbClr val="7810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newascendpptemplate (2)">
  <a:themeElements>
    <a:clrScheme name="Ascend Analytics">
      <a:dk1>
        <a:srgbClr val="154E89"/>
      </a:dk1>
      <a:lt1>
        <a:srgbClr val="FFFFFF"/>
      </a:lt1>
      <a:dk2>
        <a:srgbClr val="92D050"/>
      </a:dk2>
      <a:lt2>
        <a:srgbClr val="FFFFFF"/>
      </a:lt2>
      <a:accent1>
        <a:srgbClr val="154E89"/>
      </a:accent1>
      <a:accent2>
        <a:srgbClr val="8CC63F"/>
      </a:accent2>
      <a:accent3>
        <a:srgbClr val="CCCCE0"/>
      </a:accent3>
      <a:accent4>
        <a:srgbClr val="CCCCCC"/>
      </a:accent4>
      <a:accent5>
        <a:srgbClr val="FFFFFF"/>
      </a:accent5>
      <a:accent6>
        <a:srgbClr val="DA9EF5"/>
      </a:accent6>
      <a:hlink>
        <a:srgbClr val="00C8C3"/>
      </a:hlink>
      <a:folHlink>
        <a:srgbClr val="7810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newascendpptemplate (2)">
  <a:themeElements>
    <a:clrScheme name="Ascend Analytics">
      <a:dk1>
        <a:srgbClr val="154E89"/>
      </a:dk1>
      <a:lt1>
        <a:srgbClr val="FFFFFF"/>
      </a:lt1>
      <a:dk2>
        <a:srgbClr val="92D050"/>
      </a:dk2>
      <a:lt2>
        <a:srgbClr val="FFFFFF"/>
      </a:lt2>
      <a:accent1>
        <a:srgbClr val="154E89"/>
      </a:accent1>
      <a:accent2>
        <a:srgbClr val="8CC63F"/>
      </a:accent2>
      <a:accent3>
        <a:srgbClr val="CCCCE0"/>
      </a:accent3>
      <a:accent4>
        <a:srgbClr val="CCCCCC"/>
      </a:accent4>
      <a:accent5>
        <a:srgbClr val="FFFFFF"/>
      </a:accent5>
      <a:accent6>
        <a:srgbClr val="DA9EF5"/>
      </a:accent6>
      <a:hlink>
        <a:srgbClr val="00C8C3"/>
      </a:hlink>
      <a:folHlink>
        <a:srgbClr val="7810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newascendpptemplate (2)">
  <a:themeElements>
    <a:clrScheme name="Ascend Analytics">
      <a:dk1>
        <a:srgbClr val="154E89"/>
      </a:dk1>
      <a:lt1>
        <a:srgbClr val="FFFFFF"/>
      </a:lt1>
      <a:dk2>
        <a:srgbClr val="92D050"/>
      </a:dk2>
      <a:lt2>
        <a:srgbClr val="FFFFFF"/>
      </a:lt2>
      <a:accent1>
        <a:srgbClr val="154E89"/>
      </a:accent1>
      <a:accent2>
        <a:srgbClr val="8CC63F"/>
      </a:accent2>
      <a:accent3>
        <a:srgbClr val="CCCCE0"/>
      </a:accent3>
      <a:accent4>
        <a:srgbClr val="CCCCCC"/>
      </a:accent4>
      <a:accent5>
        <a:srgbClr val="FFFFFF"/>
      </a:accent5>
      <a:accent6>
        <a:srgbClr val="DA9EF5"/>
      </a:accent6>
      <a:hlink>
        <a:srgbClr val="00C8C3"/>
      </a:hlink>
      <a:folHlink>
        <a:srgbClr val="7810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scend template (3-22-2015)" id="{3F9B19FF-118B-427F-A7E8-7E0DA5CA3212}" vid="{4D565EC0-5D5B-43D3-BF23-EC55BCD0C691}"/>
    </a:ext>
  </a:extLst>
</a:theme>
</file>

<file path=ppt/theme/theme15.xml><?xml version="1.0" encoding="utf-8"?>
<a:theme xmlns:a="http://schemas.openxmlformats.org/drawingml/2006/main" name="11_newascendpptemplate (2)">
  <a:themeElements>
    <a:clrScheme name="Ascend Analytics">
      <a:dk1>
        <a:srgbClr val="154E89"/>
      </a:dk1>
      <a:lt1>
        <a:srgbClr val="FFFFFF"/>
      </a:lt1>
      <a:dk2>
        <a:srgbClr val="92D050"/>
      </a:dk2>
      <a:lt2>
        <a:srgbClr val="FFFFFF"/>
      </a:lt2>
      <a:accent1>
        <a:srgbClr val="154E89"/>
      </a:accent1>
      <a:accent2>
        <a:srgbClr val="8CC63F"/>
      </a:accent2>
      <a:accent3>
        <a:srgbClr val="CCCCE0"/>
      </a:accent3>
      <a:accent4>
        <a:srgbClr val="CCCCCC"/>
      </a:accent4>
      <a:accent5>
        <a:srgbClr val="FFFFFF"/>
      </a:accent5>
      <a:accent6>
        <a:srgbClr val="DA9EF5"/>
      </a:accent6>
      <a:hlink>
        <a:srgbClr val="00C8C3"/>
      </a:hlink>
      <a:folHlink>
        <a:srgbClr val="7810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scend template (3-22-2015)" id="{3F9B19FF-118B-427F-A7E8-7E0DA5CA3212}" vid="{4D565EC0-5D5B-43D3-BF23-EC55BCD0C691}"/>
    </a:ext>
  </a:extLst>
</a:theme>
</file>

<file path=ppt/theme/theme18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newascendpptemplate (2)">
  <a:themeElements>
    <a:clrScheme name="Ascend Analytics">
      <a:dk1>
        <a:srgbClr val="154E89"/>
      </a:dk1>
      <a:lt1>
        <a:srgbClr val="FFFFFF"/>
      </a:lt1>
      <a:dk2>
        <a:srgbClr val="92D050"/>
      </a:dk2>
      <a:lt2>
        <a:srgbClr val="FFFFFF"/>
      </a:lt2>
      <a:accent1>
        <a:srgbClr val="154E89"/>
      </a:accent1>
      <a:accent2>
        <a:srgbClr val="8CC63F"/>
      </a:accent2>
      <a:accent3>
        <a:srgbClr val="CCCCE0"/>
      </a:accent3>
      <a:accent4>
        <a:srgbClr val="CCCCCC"/>
      </a:accent4>
      <a:accent5>
        <a:srgbClr val="FFFFFF"/>
      </a:accent5>
      <a:accent6>
        <a:srgbClr val="DA9EF5"/>
      </a:accent6>
      <a:hlink>
        <a:srgbClr val="00C8C3"/>
      </a:hlink>
      <a:folHlink>
        <a:srgbClr val="7810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newascendpptemplate (2)">
  <a:themeElements>
    <a:clrScheme name="Ascend Analytics">
      <a:dk1>
        <a:srgbClr val="154E89"/>
      </a:dk1>
      <a:lt1>
        <a:srgbClr val="FFFFFF"/>
      </a:lt1>
      <a:dk2>
        <a:srgbClr val="92D050"/>
      </a:dk2>
      <a:lt2>
        <a:srgbClr val="FFFFFF"/>
      </a:lt2>
      <a:accent1>
        <a:srgbClr val="154E89"/>
      </a:accent1>
      <a:accent2>
        <a:srgbClr val="8CC63F"/>
      </a:accent2>
      <a:accent3>
        <a:srgbClr val="CCCCE0"/>
      </a:accent3>
      <a:accent4>
        <a:srgbClr val="CCCCCC"/>
      </a:accent4>
      <a:accent5>
        <a:srgbClr val="FFFFFF"/>
      </a:accent5>
      <a:accent6>
        <a:srgbClr val="DA9EF5"/>
      </a:accent6>
      <a:hlink>
        <a:srgbClr val="00C8C3"/>
      </a:hlink>
      <a:folHlink>
        <a:srgbClr val="7810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newascendpptemplate (2)">
  <a:themeElements>
    <a:clrScheme name="Ascend Analytics">
      <a:dk1>
        <a:srgbClr val="154E89"/>
      </a:dk1>
      <a:lt1>
        <a:srgbClr val="FFFFFF"/>
      </a:lt1>
      <a:dk2>
        <a:srgbClr val="92D050"/>
      </a:dk2>
      <a:lt2>
        <a:srgbClr val="FFFFFF"/>
      </a:lt2>
      <a:accent1>
        <a:srgbClr val="154E89"/>
      </a:accent1>
      <a:accent2>
        <a:srgbClr val="8CC63F"/>
      </a:accent2>
      <a:accent3>
        <a:srgbClr val="CCCCE0"/>
      </a:accent3>
      <a:accent4>
        <a:srgbClr val="CCCCCC"/>
      </a:accent4>
      <a:accent5>
        <a:srgbClr val="FFFFFF"/>
      </a:accent5>
      <a:accent6>
        <a:srgbClr val="DA9EF5"/>
      </a:accent6>
      <a:hlink>
        <a:srgbClr val="00C8C3"/>
      </a:hlink>
      <a:folHlink>
        <a:srgbClr val="7810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newascendpptemplate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newascendpptemplate (2)">
  <a:themeElements>
    <a:clrScheme name="Ascend Analytics">
      <a:dk1>
        <a:srgbClr val="154E89"/>
      </a:dk1>
      <a:lt1>
        <a:srgbClr val="FFFFFF"/>
      </a:lt1>
      <a:dk2>
        <a:srgbClr val="92D050"/>
      </a:dk2>
      <a:lt2>
        <a:srgbClr val="FFFFFF"/>
      </a:lt2>
      <a:accent1>
        <a:srgbClr val="154E89"/>
      </a:accent1>
      <a:accent2>
        <a:srgbClr val="8CC63F"/>
      </a:accent2>
      <a:accent3>
        <a:srgbClr val="CCCCE0"/>
      </a:accent3>
      <a:accent4>
        <a:srgbClr val="CCCCCC"/>
      </a:accent4>
      <a:accent5>
        <a:srgbClr val="FFFFFF"/>
      </a:accent5>
      <a:accent6>
        <a:srgbClr val="DA9EF5"/>
      </a:accent6>
      <a:hlink>
        <a:srgbClr val="00C8C3"/>
      </a:hlink>
      <a:folHlink>
        <a:srgbClr val="7810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newascendpptemplate (2)">
  <a:themeElements>
    <a:clrScheme name="Ascend Analytics">
      <a:dk1>
        <a:srgbClr val="154E89"/>
      </a:dk1>
      <a:lt1>
        <a:srgbClr val="FFFFFF"/>
      </a:lt1>
      <a:dk2>
        <a:srgbClr val="92D050"/>
      </a:dk2>
      <a:lt2>
        <a:srgbClr val="FFFFFF"/>
      </a:lt2>
      <a:accent1>
        <a:srgbClr val="154E89"/>
      </a:accent1>
      <a:accent2>
        <a:srgbClr val="8CC63F"/>
      </a:accent2>
      <a:accent3>
        <a:srgbClr val="CCCCE0"/>
      </a:accent3>
      <a:accent4>
        <a:srgbClr val="CCCCCC"/>
      </a:accent4>
      <a:accent5>
        <a:srgbClr val="FFFFFF"/>
      </a:accent5>
      <a:accent6>
        <a:srgbClr val="DA9EF5"/>
      </a:accent6>
      <a:hlink>
        <a:srgbClr val="00C8C3"/>
      </a:hlink>
      <a:folHlink>
        <a:srgbClr val="7810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2186</TotalTime>
  <Words>1197</Words>
  <Application>Microsoft Office PowerPoint</Application>
  <PresentationFormat>On-screen Show (4:3)</PresentationFormat>
  <Paragraphs>206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17</vt:i4>
      </vt:variant>
    </vt:vector>
  </HeadingPairs>
  <TitlesOfParts>
    <vt:vector size="49" baseType="lpstr">
      <vt:lpstr>Arial</vt:lpstr>
      <vt:lpstr>Bodoni MT</vt:lpstr>
      <vt:lpstr>Calibri</vt:lpstr>
      <vt:lpstr>Calibri Light</vt:lpstr>
      <vt:lpstr>Courier New</vt:lpstr>
      <vt:lpstr>Franklin Gothic Book</vt:lpstr>
      <vt:lpstr>Franklin Gothic Demi Cond</vt:lpstr>
      <vt:lpstr>Franklin Gothic Heavy</vt:lpstr>
      <vt:lpstr>Franklin Gothic Medium</vt:lpstr>
      <vt:lpstr>Narkisim</vt:lpstr>
      <vt:lpstr>Symbol</vt:lpstr>
      <vt:lpstr>Times New Roman</vt:lpstr>
      <vt:lpstr>Verdana</vt:lpstr>
      <vt:lpstr>Wingdings</vt:lpstr>
      <vt:lpstr>newascendpptemplate (2)</vt:lpstr>
      <vt:lpstr>Custom Design</vt:lpstr>
      <vt:lpstr>1_Custom Design</vt:lpstr>
      <vt:lpstr>1_newascendpptemplate (2)</vt:lpstr>
      <vt:lpstr>6_newascendpptemplate (2)</vt:lpstr>
      <vt:lpstr>2_newascendpptemplate (2)</vt:lpstr>
      <vt:lpstr>3_newascendpptemplate (2)</vt:lpstr>
      <vt:lpstr>5_newascendpptemplate (2)</vt:lpstr>
      <vt:lpstr>9_newascendpptemplate (2)</vt:lpstr>
      <vt:lpstr>7_newascendpptemplate (2)</vt:lpstr>
      <vt:lpstr>8_newascendpptemplate (2)</vt:lpstr>
      <vt:lpstr>12_newascendpptemplate (2)</vt:lpstr>
      <vt:lpstr>2_Custom Design</vt:lpstr>
      <vt:lpstr>Office Theme</vt:lpstr>
      <vt:lpstr>11_newascendpptemplate (2)</vt:lpstr>
      <vt:lpstr>3_Custom Design</vt:lpstr>
      <vt:lpstr>2_Office Theme</vt:lpstr>
      <vt:lpstr>5_Custom Design</vt:lpstr>
      <vt:lpstr>   Flexible and Peak Demand Resource Requirements    Presented by:  Gary Dorris, PhD  gdorris@ascendanalytics.com  303.415.0311    June 8, 2017  </vt:lpstr>
      <vt:lpstr>Questions Addressed</vt:lpstr>
      <vt:lpstr>Addressing Commission Comments from the 2015 IRP ETAC April 26, 2017</vt:lpstr>
      <vt:lpstr>Capacity Needs</vt:lpstr>
      <vt:lpstr>Calculation of Loss of Load Probability </vt:lpstr>
      <vt:lpstr>Resource Adequacy</vt:lpstr>
      <vt:lpstr>Flexibility Resource Requirements</vt:lpstr>
      <vt:lpstr>Minutely Dispatch and Regulation</vt:lpstr>
      <vt:lpstr>Total Flexibility Requirements in NWE – Minimizing Fast Ramp</vt:lpstr>
      <vt:lpstr>Flexible Resource Requirements as a Function of Geographic Diversity</vt:lpstr>
      <vt:lpstr>Market Potential for Capacity Energy Flows throughout the WECC</vt:lpstr>
      <vt:lpstr>Market Potential for Resource Adequacy</vt:lpstr>
      <vt:lpstr>PowerSimm Compared to Other Solutions</vt:lpstr>
      <vt:lpstr>PowerPoint Presentation</vt:lpstr>
      <vt:lpstr>Changing Market Dynamics as a Function of Renewables</vt:lpstr>
      <vt:lpstr>Observed and forecasted increases in price volatility through time WECC</vt:lpstr>
      <vt:lpstr>Relationship between renewables and market volatility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for Tomorrow’s Needs &amp; Market Dynamics     Presented by:  Gary Dorris, PhD  gdorris@ascendanalytics.com  303.415.0311    April 27, 2017</dc:title>
  <dc:creator>Gary W. Dorris</dc:creator>
  <cp:lastModifiedBy>Employee</cp:lastModifiedBy>
  <cp:revision>167</cp:revision>
  <cp:lastPrinted>2017-04-25T19:04:09Z</cp:lastPrinted>
  <dcterms:modified xsi:type="dcterms:W3CDTF">2017-06-08T16:19:24Z</dcterms:modified>
</cp:coreProperties>
</file>