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</p:sldMasterIdLst>
  <p:notesMasterIdLst>
    <p:notesMasterId r:id="rId18"/>
  </p:notesMasterIdLst>
  <p:handoutMasterIdLst>
    <p:handoutMasterId r:id="rId19"/>
  </p:handoutMasterIdLst>
  <p:sldIdLst>
    <p:sldId id="257" r:id="rId3"/>
    <p:sldId id="340" r:id="rId4"/>
    <p:sldId id="371" r:id="rId5"/>
    <p:sldId id="372" r:id="rId6"/>
    <p:sldId id="345" r:id="rId7"/>
    <p:sldId id="350" r:id="rId8"/>
    <p:sldId id="368" r:id="rId9"/>
    <p:sldId id="358" r:id="rId10"/>
    <p:sldId id="370" r:id="rId11"/>
    <p:sldId id="360" r:id="rId12"/>
    <p:sldId id="376" r:id="rId13"/>
    <p:sldId id="355" r:id="rId14"/>
    <p:sldId id="373" r:id="rId15"/>
    <p:sldId id="374" r:id="rId16"/>
    <p:sldId id="375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cott, Sarah" initials="NS" lastIdx="10" clrIdx="0">
    <p:extLst>
      <p:ext uri="{19B8F6BF-5375-455C-9EA6-DF929625EA0E}">
        <p15:presenceInfo xmlns:p15="http://schemas.microsoft.com/office/powerpoint/2012/main" userId="S-1-5-21-3364526571-268285626-3392213688-152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6440" autoAdjust="0"/>
  </p:normalViewPr>
  <p:slideViewPr>
    <p:cSldViewPr snapToGrid="0">
      <p:cViewPr varScale="1">
        <p:scale>
          <a:sx n="85" d="100"/>
          <a:sy n="85" d="100"/>
        </p:scale>
        <p:origin x="36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e\L1\DP21\00044024\Asset%20Optimization\Copy%20of%20Existing%20Resource%20Pie%20Chart%20-%20CONTROL%20(004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we\L1\DP21\00044024\Asset%20Optimization\Copy%20of%20Existing%20Resource%20Pie%20Chart%20-%20CONTROL%20(004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Flexible Capacity</a:t>
            </a:r>
            <a:r>
              <a:rPr lang="en-US" sz="1800" b="1" baseline="0" dirty="0"/>
              <a:t> Need vs. </a:t>
            </a:r>
            <a:r>
              <a:rPr lang="en-US" sz="1800" b="1" baseline="0" dirty="0" smtClean="0"/>
              <a:t>Resources</a:t>
            </a:r>
          </a:p>
        </c:rich>
      </c:tx>
      <c:layout>
        <c:manualLayout>
          <c:xMode val="edge"/>
          <c:yMode val="edge"/>
          <c:x val="0.25290534629117306"/>
          <c:y val="1.5545715829210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67886983009588E-2"/>
          <c:y val="0.10212958733183013"/>
          <c:w val="0.92037910300364001"/>
          <c:h val="0.627525276191832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'QF Renewables'!$U$35</c:f>
              <c:strCache>
                <c:ptCount val="1"/>
                <c:pt idx="0">
                  <c:v>Within-hour INC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030030030030002E-2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Renewables'!$V$35:$W$35</c:f>
              <c:numCache>
                <c:formatCode>General</c:formatCode>
                <c:ptCount val="2"/>
                <c:pt idx="0" formatCode="#,##0_);\(#,##0\)">
                  <c:v>150</c:v>
                </c:pt>
              </c:numCache>
            </c:numRef>
          </c:val>
        </c:ser>
        <c:ser>
          <c:idx val="1"/>
          <c:order val="1"/>
          <c:tx>
            <c:strRef>
              <c:f>'QF Renewables'!$U$36</c:f>
              <c:strCache>
                <c:ptCount val="1"/>
                <c:pt idx="0">
                  <c:v>Contingency 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0540540540540543E-2"/>
                  <c:y val="4.7500249640096202E-17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Renewables'!$V$36:$W$36</c:f>
              <c:numCache>
                <c:formatCode>General</c:formatCode>
                <c:ptCount val="2"/>
                <c:pt idx="0" formatCode="#,##0_);\(#,##0\)">
                  <c:v>65</c:v>
                </c:pt>
              </c:numCache>
            </c:numRef>
          </c:val>
        </c:ser>
        <c:ser>
          <c:idx val="2"/>
          <c:order val="2"/>
          <c:tx>
            <c:strRef>
              <c:f>'QF Renewables'!$U$37</c:f>
              <c:strCache>
                <c:ptCount val="1"/>
                <c:pt idx="0">
                  <c:v>Regulation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Renewables'!$V$37:$W$37</c:f>
              <c:numCache>
                <c:formatCode>General</c:formatCode>
                <c:ptCount val="2"/>
                <c:pt idx="0" formatCode="#,##0_);\(#,##0\)">
                  <c:v>50</c:v>
                </c:pt>
              </c:numCache>
            </c:numRef>
          </c:val>
        </c:ser>
        <c:ser>
          <c:idx val="5"/>
          <c:order val="3"/>
          <c:tx>
            <c:strRef>
              <c:f>'QF Renewables'!$U$40</c:f>
              <c:strCache>
                <c:ptCount val="1"/>
                <c:pt idx="0">
                  <c:v>DGGS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Renewables'!$V$40:$W$40</c:f>
              <c:numCache>
                <c:formatCode>#,##0_);\(#,##0\)</c:formatCode>
                <c:ptCount val="2"/>
                <c:pt idx="1">
                  <c:v>150</c:v>
                </c:pt>
              </c:numCache>
            </c:numRef>
          </c:val>
        </c:ser>
        <c:ser>
          <c:idx val="6"/>
          <c:order val="4"/>
          <c:tx>
            <c:strRef>
              <c:f>'QF Renewables'!$U$41</c:f>
              <c:strCache>
                <c:ptCount val="1"/>
                <c:pt idx="0">
                  <c:v>Basin Creek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Renewables'!$V$41:$W$41</c:f>
              <c:numCache>
                <c:formatCode>#,##0_);\(#,##0\)</c:formatCode>
                <c:ptCount val="2"/>
                <c:pt idx="1">
                  <c:v>52</c:v>
                </c:pt>
              </c:numCache>
            </c:numRef>
          </c:val>
        </c:ser>
        <c:ser>
          <c:idx val="7"/>
          <c:order val="5"/>
          <c:tx>
            <c:strRef>
              <c:f>'QF Renewables'!$U$42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Renewables'!$V$42:$W$42</c:f>
              <c:numCache>
                <c:formatCode>#,##0_);\(#,##0\)</c:formatCode>
                <c:ptCount val="2"/>
                <c:pt idx="1">
                  <c:v>45</c:v>
                </c:pt>
              </c:numCache>
            </c:numRef>
          </c:val>
        </c:ser>
        <c:ser>
          <c:idx val="8"/>
          <c:order val="6"/>
          <c:tx>
            <c:strRef>
              <c:f>'QF Renewables'!$U$43</c:f>
              <c:strCache>
                <c:ptCount val="1"/>
                <c:pt idx="0">
                  <c:v>Colstrip 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.1708234787739572"/>
                  <c:y val="-5.046834041889088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Renewables'!$V$43:$W$43</c:f>
              <c:numCache>
                <c:formatCode>#,##0_);\(#,##0\)</c:formatCode>
                <c:ptCount val="2"/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352824"/>
        <c:axId val="296351256"/>
        <c:axId val="0"/>
      </c:bar3DChart>
      <c:catAx>
        <c:axId val="296352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51256"/>
        <c:crosses val="autoZero"/>
        <c:auto val="1"/>
        <c:lblAlgn val="ctr"/>
        <c:lblOffset val="100"/>
        <c:noMultiLvlLbl val="0"/>
      </c:catAx>
      <c:valAx>
        <c:axId val="296351256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MW</a:t>
                </a:r>
              </a:p>
            </c:rich>
          </c:tx>
          <c:layout>
            <c:manualLayout>
              <c:xMode val="edge"/>
              <c:yMode val="edge"/>
              <c:x val="1.7391758827826221E-2"/>
              <c:y val="0.50063466952574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5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21074047577993E-2"/>
          <c:y val="0.88324142558846575"/>
          <c:w val="0.95969976495495091"/>
          <c:h val="0.10299453052074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Flexible Capacity</a:t>
            </a:r>
            <a:r>
              <a:rPr lang="en-US" sz="1800" b="1" baseline="0"/>
              <a:t> Need vs. Resources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68715929739557E-2"/>
          <c:y val="9.9538688023188812E-2"/>
          <c:w val="0.92037910300364001"/>
          <c:h val="0.627525276191832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'QF Renewables'!$U$35</c:f>
              <c:strCache>
                <c:ptCount val="1"/>
                <c:pt idx="0">
                  <c:v>Within-hour INC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837618620627265E-2"/>
                  <c:y val="0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Renewables'!$V$35:$W$35</c:f>
              <c:numCache>
                <c:formatCode>General</c:formatCode>
                <c:ptCount val="2"/>
                <c:pt idx="0" formatCode="#,##0_);\(#,##0\)">
                  <c:v>150</c:v>
                </c:pt>
              </c:numCache>
            </c:numRef>
          </c:val>
        </c:ser>
        <c:ser>
          <c:idx val="1"/>
          <c:order val="1"/>
          <c:tx>
            <c:strRef>
              <c:f>'QF Renewables'!$U$36</c:f>
              <c:strCache>
                <c:ptCount val="1"/>
                <c:pt idx="0">
                  <c:v>Contingency Reserves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191475379191699E-2"/>
                  <c:y val="-4.7500249640096202E-17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Renewables'!$V$36:$W$36</c:f>
              <c:numCache>
                <c:formatCode>General</c:formatCode>
                <c:ptCount val="2"/>
                <c:pt idx="0" formatCode="#,##0_);\(#,##0\)">
                  <c:v>65</c:v>
                </c:pt>
              </c:numCache>
            </c:numRef>
          </c:val>
        </c:ser>
        <c:ser>
          <c:idx val="2"/>
          <c:order val="2"/>
          <c:tx>
            <c:strRef>
              <c:f>'QF Renewables'!$U$37</c:f>
              <c:strCache>
                <c:ptCount val="1"/>
                <c:pt idx="0">
                  <c:v>Regulation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Renewables'!$V$37:$W$37</c:f>
              <c:numCache>
                <c:formatCode>General</c:formatCode>
                <c:ptCount val="2"/>
                <c:pt idx="0" formatCode="#,##0_);\(#,##0\)">
                  <c:v>50</c:v>
                </c:pt>
              </c:numCache>
            </c:numRef>
          </c:val>
        </c:ser>
        <c:ser>
          <c:idx val="3"/>
          <c:order val="3"/>
          <c:tx>
            <c:strRef>
              <c:f>'QF Renewables'!$U$38</c:f>
              <c:strCache>
                <c:ptCount val="1"/>
                <c:pt idx="0">
                  <c:v>Additional Contingency Reserves</c:v>
                </c:pt>
              </c:strCache>
            </c:strRef>
          </c:tx>
          <c:spPr>
            <a:pattFill prst="ltVert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20783477185544114"/>
                  <c:y val="-7.11145094979835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Renewables'!$V$38:$W$38</c:f>
              <c:numCache>
                <c:formatCode>General</c:formatCode>
                <c:ptCount val="2"/>
                <c:pt idx="0" formatCode="#,##0_);\(#,##0\)">
                  <c:v>6</c:v>
                </c:pt>
              </c:numCache>
            </c:numRef>
          </c:val>
        </c:ser>
        <c:ser>
          <c:idx val="4"/>
          <c:order val="4"/>
          <c:tx>
            <c:strRef>
              <c:f>'QF Renewables'!$U$39</c:f>
              <c:strCache>
                <c:ptCount val="1"/>
                <c:pt idx="0">
                  <c:v>Additional INC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8917641451000214"/>
                  <c:y val="-8.717258799626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Renewables'!$V$39:$W$39</c:f>
              <c:numCache>
                <c:formatCode>General</c:formatCode>
                <c:ptCount val="2"/>
                <c:pt idx="0" formatCode="#,##0_);\(#,##0\)">
                  <c:v>75</c:v>
                </c:pt>
              </c:numCache>
            </c:numRef>
          </c:val>
        </c:ser>
        <c:ser>
          <c:idx val="5"/>
          <c:order val="5"/>
          <c:tx>
            <c:strRef>
              <c:f>'QF Renewables'!$U$40</c:f>
              <c:strCache>
                <c:ptCount val="1"/>
                <c:pt idx="0">
                  <c:v>DGGS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Renewables'!$V$40:$W$40</c:f>
              <c:numCache>
                <c:formatCode>#,##0_);\(#,##0\)</c:formatCode>
                <c:ptCount val="2"/>
                <c:pt idx="1">
                  <c:v>150</c:v>
                </c:pt>
              </c:numCache>
            </c:numRef>
          </c:val>
        </c:ser>
        <c:ser>
          <c:idx val="6"/>
          <c:order val="6"/>
          <c:tx>
            <c:strRef>
              <c:f>'QF Renewables'!$U$41</c:f>
              <c:strCache>
                <c:ptCount val="1"/>
                <c:pt idx="0">
                  <c:v>Basin Creek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Renewables'!$V$41:$W$41</c:f>
              <c:numCache>
                <c:formatCode>#,##0_);\(#,##0\)</c:formatCode>
                <c:ptCount val="2"/>
                <c:pt idx="1">
                  <c:v>52</c:v>
                </c:pt>
              </c:numCache>
            </c:numRef>
          </c:val>
        </c:ser>
        <c:ser>
          <c:idx val="7"/>
          <c:order val="7"/>
          <c:tx>
            <c:strRef>
              <c:f>'QF Renewables'!$U$42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Renewables'!$V$42:$W$42</c:f>
              <c:numCache>
                <c:formatCode>#,##0_);\(#,##0\)</c:formatCode>
                <c:ptCount val="2"/>
                <c:pt idx="1">
                  <c:v>45</c:v>
                </c:pt>
              </c:numCache>
            </c:numRef>
          </c:val>
        </c:ser>
        <c:ser>
          <c:idx val="8"/>
          <c:order val="8"/>
          <c:tx>
            <c:strRef>
              <c:f>'QF Renewables'!$U$43</c:f>
              <c:strCache>
                <c:ptCount val="1"/>
                <c:pt idx="0">
                  <c:v>Colstrip 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.1708234787739572"/>
                  <c:y val="-5.046834041889088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'QF Renewables'!$V$34:$W$34</c:f>
              <c:strCache>
                <c:ptCount val="2"/>
                <c:pt idx="0">
                  <c:v>Intra-hour Need</c:v>
                </c:pt>
                <c:pt idx="1">
                  <c:v>Flexible Capacity</c:v>
                </c:pt>
              </c:strCache>
            </c:strRef>
          </c:cat>
          <c:val>
            <c:numRef>
              <c:f>'QF Renewables'!$V$43:$W$43</c:f>
              <c:numCache>
                <c:formatCode>#,##0_);\(#,##0\)</c:formatCode>
                <c:ptCount val="2"/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354000"/>
        <c:axId val="296350472"/>
        <c:axId val="0"/>
      </c:bar3DChart>
      <c:catAx>
        <c:axId val="29635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50472"/>
        <c:crosses val="autoZero"/>
        <c:auto val="1"/>
        <c:lblAlgn val="ctr"/>
        <c:lblOffset val="100"/>
        <c:noMultiLvlLbl val="0"/>
      </c:catAx>
      <c:valAx>
        <c:axId val="29635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MW</a:t>
                </a:r>
              </a:p>
            </c:rich>
          </c:tx>
          <c:layout>
            <c:manualLayout>
              <c:xMode val="edge"/>
              <c:yMode val="edge"/>
              <c:x val="1.7391758827826221E-2"/>
              <c:y val="0.50063466952574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35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21074047577993E-2"/>
          <c:y val="0.88324142558846575"/>
          <c:w val="0.95969976495495091"/>
          <c:h val="0.10299453052074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0.53513</cdr:x>
      <cdr:y>0.171</cdr:y>
    </cdr:from>
    <cdr:to>
      <cdr:x>0.87771</cdr:x>
      <cdr:y>0.24007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4721" y="838200"/>
          <a:ext cx="2845358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Total: 271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0.2636</cdr:x>
      <cdr:y>0.18064</cdr:y>
    </cdr:from>
    <cdr:to>
      <cdr:x>0.47461</cdr:x>
      <cdr:y>0.24971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89385" y="885439"/>
          <a:ext cx="17526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Total: 265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0.25962</cdr:x>
      <cdr:y>0.09327</cdr:y>
    </cdr:from>
    <cdr:to>
      <cdr:x>0.48077</cdr:x>
      <cdr:y>0.16234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400" y="457200"/>
          <a:ext cx="175260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Helvetic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Total: 346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B8DF9-A494-4445-AD24-16CD6FD7380A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0081-E87B-40AE-A2AD-35FA49172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8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0C1589A8-6A1B-4DA3-ACB8-0661C99B4A08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217C8090-D182-4955-9C05-7B2D3E92E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0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0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the WECC was significantly long generation, the Regional Reserve Requirement was not enforced at a company level.</a:t>
            </a:r>
          </a:p>
          <a:p>
            <a:r>
              <a:rPr lang="en-US" baseline="0" dirty="0" smtClean="0"/>
              <a:t>With the retirements, regional companies will be closer to the Reserve Requirement and those that are short will be required to fulfill their obligation.</a:t>
            </a:r>
          </a:p>
          <a:p>
            <a:r>
              <a:rPr lang="en-US" baseline="0" dirty="0" smtClean="0"/>
              <a:t>Penalties will be instituted as the need arises.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3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the WECC was significantly long generation, the Regional Reserve Requirement was not enforced at a company level.</a:t>
            </a:r>
          </a:p>
          <a:p>
            <a:r>
              <a:rPr lang="en-US" baseline="0" dirty="0" smtClean="0"/>
              <a:t>With the retirements, regional companies will be closer to the Reserve Requirement and those that are short will be required to fulfill their obligation.</a:t>
            </a:r>
          </a:p>
          <a:p>
            <a:r>
              <a:rPr lang="en-US" baseline="0" dirty="0" smtClean="0"/>
              <a:t>Penalties will be instituted as the need arises.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3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the WECC was significantly long generation, the Regional Reserve Requirement was not enforced at a company level.</a:t>
            </a:r>
          </a:p>
          <a:p>
            <a:r>
              <a:rPr lang="en-US" baseline="0" dirty="0" smtClean="0"/>
              <a:t>With the retirements, regional companies will be closer to the Reserve Requirement and those that are short will be required to fulfill their obligation.</a:t>
            </a:r>
          </a:p>
          <a:p>
            <a:r>
              <a:rPr lang="en-US" baseline="0" dirty="0" smtClean="0"/>
              <a:t>Penalties will be instituted as the need arises.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7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the WECC was significantly long generation, the Regional Reserve Requirement was not enforced at a company level.</a:t>
            </a:r>
          </a:p>
          <a:p>
            <a:r>
              <a:rPr lang="en-US" baseline="0" dirty="0" smtClean="0"/>
              <a:t>With the retirements, regional companies will be closer to the Reserve Requirement and those that are short will be required to fulfill their obligation.</a:t>
            </a:r>
          </a:p>
          <a:p>
            <a:r>
              <a:rPr lang="en-US" baseline="0" dirty="0" smtClean="0"/>
              <a:t>Penalties will be instituted as the need arises.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8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Since the WECC was significantly long generation, the Regional Reserve Requirement was not enforced at a company level.</a:t>
            </a:r>
          </a:p>
          <a:p>
            <a:r>
              <a:rPr lang="en-US" baseline="0" dirty="0" smtClean="0"/>
              <a:t>With the retirements, regional companies will be closer to the Reserve Requirement and those that are short will be required to fulfill their obligation.</a:t>
            </a:r>
          </a:p>
          <a:p>
            <a:r>
              <a:rPr lang="en-US" baseline="0" dirty="0" smtClean="0"/>
              <a:t>Penalties will be instituted as the need arises.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0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table; increase</a:t>
            </a:r>
            <a:r>
              <a:rPr lang="en-US" baseline="0" dirty="0" smtClean="0"/>
              <a:t> number slides, add percentages, Contribution to historic peak is 57%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7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off Summer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3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and move to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r>
              <a:rPr lang="en-US" baseline="0" dirty="0" smtClean="0"/>
              <a:t> and move to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9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winter peak fonts;</a:t>
            </a:r>
            <a:r>
              <a:rPr lang="en-US" baseline="0" dirty="0" smtClean="0"/>
              <a:t> Winter peak plus Reserve Margin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C8090-D182-4955-9C05-7B2D3E92E4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7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2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648200"/>
            <a:ext cx="11074400" cy="5334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 I Sub-heading (i.e., presenter name)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00803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05E00-C7C1-450A-B2E7-E1880EFC2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53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9600" y="4648200"/>
            <a:ext cx="110744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AC41-174B-4118-8876-81C6A4A52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4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78400" y="152400"/>
            <a:ext cx="690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Who We Are – Part I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00" y="990600"/>
            <a:ext cx="11277600" cy="5140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D20000"/>
                </a:solidFill>
                <a:cs typeface="Arial" charset="0"/>
              </a:rPr>
              <a:t>Who we are</a:t>
            </a:r>
          </a:p>
          <a:p>
            <a:pPr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673,200 Customers</a:t>
            </a:r>
          </a:p>
          <a:p>
            <a:pPr marL="285750" indent="-28575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403,600 electric</a:t>
            </a:r>
          </a:p>
          <a:p>
            <a:pPr marL="285750" indent="-28575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269,600 natural gas</a:t>
            </a:r>
          </a:p>
          <a:p>
            <a:pPr>
              <a:buFont typeface="Arial" pitchFamily="34" charset="0"/>
              <a:buNone/>
              <a:defRPr/>
            </a:pPr>
            <a:endParaRPr lang="en-US" sz="1600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Total owned generation</a:t>
            </a:r>
          </a:p>
          <a:p>
            <a:pPr marL="285750" indent="-28575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MT – 412 MW – regulated</a:t>
            </a:r>
          </a:p>
          <a:p>
            <a:pPr marL="285750" indent="-28575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MT – 150 MW (regulation services) – regulated</a:t>
            </a:r>
          </a:p>
          <a:p>
            <a:pPr marL="285750" indent="-28575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SD – 376 MW (baseload) – regulated </a:t>
            </a:r>
          </a:p>
          <a:p>
            <a:pPr marL="285750" indent="-285750">
              <a:buClr>
                <a:srgbClr val="D20000"/>
              </a:buClr>
              <a:buFont typeface="Arial" pitchFamily="34" charset="0"/>
              <a:buChar char="•"/>
              <a:defRPr/>
            </a:pP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Approximately 123,000 square miles of service territory in Montana, South Dakota and Nebraska</a:t>
            </a:r>
          </a:p>
          <a:p>
            <a:pPr>
              <a:buClr>
                <a:srgbClr val="D20000"/>
              </a:buClr>
              <a:buFont typeface="Arial" pitchFamily="34" charset="0"/>
              <a:buNone/>
              <a:defRPr/>
            </a:pPr>
            <a:endParaRPr lang="en-US" sz="2200" dirty="0">
              <a:solidFill>
                <a:srgbClr val="000000">
                  <a:lumMod val="75000"/>
                  <a:lumOff val="25000"/>
                </a:srgbClr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1276350"/>
            <a:ext cx="5611284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4AC41-174B-4118-8876-81C6A4A52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3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- Par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80000" y="76200"/>
            <a:ext cx="680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Who We Are – Part II</a:t>
            </a:r>
            <a:endParaRPr 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1295400"/>
            <a:ext cx="107696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Total Assets:			 $3.2 billion</a:t>
            </a:r>
          </a:p>
          <a:p>
            <a:pPr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Total Capitalization:		 $2.1 billion</a:t>
            </a:r>
          </a:p>
          <a:p>
            <a:pPr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Total Capital Expenditures:	 $322 million</a:t>
            </a:r>
          </a:p>
          <a:p>
            <a:pPr>
              <a:defRPr/>
            </a:pPr>
            <a:r>
              <a:rPr lang="en-US" sz="30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Total Employees:		 1,430</a:t>
            </a:r>
          </a:p>
          <a:p>
            <a:pPr marL="457200" indent="-457200">
              <a:buClr>
                <a:srgbClr val="D20000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rgbClr val="FFFFFF">
                  <a:lumMod val="65000"/>
                </a:srgbClr>
              </a:solidFill>
              <a:cs typeface="Arial" charset="0"/>
            </a:endParaRPr>
          </a:p>
          <a:p>
            <a:pPr marL="457200" indent="-45720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Located in states with relatively stable economies with opportunity for system investment and grid expansion</a:t>
            </a:r>
          </a:p>
          <a:p>
            <a:pPr marL="457200" indent="-45720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Footprint of service territory covers some of the best win regimes in the U.S.</a:t>
            </a:r>
          </a:p>
          <a:p>
            <a:pPr marL="457200" indent="-457200">
              <a:buClr>
                <a:srgbClr val="D20000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0000">
                    <a:lumMod val="75000"/>
                    <a:lumOff val="25000"/>
                  </a:srgbClr>
                </a:solidFill>
                <a:cs typeface="Arial" charset="0"/>
              </a:rPr>
              <a:t>Unique opportunity to provide transmission services in two different power markets (West and Midwest)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97768D-7090-4AED-A745-07CB960CA9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2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1447800"/>
            <a:ext cx="9855200" cy="441960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D2000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117600" y="152400"/>
            <a:ext cx="10871200" cy="5334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AD963D-579C-45B2-A395-1C6444035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4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800">
                <a:solidFill>
                  <a:srgbClr val="D2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12800" y="152400"/>
            <a:ext cx="11176000" cy="5334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759A8-C535-43FE-A4B9-E33C7E8F7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7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1200" y="1066800"/>
            <a:ext cx="9753600" cy="46482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8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2057400"/>
            <a:ext cx="683260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6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blipFill dpi="0" rotWithShape="0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2057400"/>
            <a:ext cx="683260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4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blipFill dpi="0" rotWithShape="0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6800" y="2057400"/>
            <a:ext cx="6832600" cy="2590800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01600" y="6461126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885214-CE2A-4C80-971E-C75567F13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03200" y="6400801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DBD84-F98A-45CE-B520-3A290421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3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648200"/>
            <a:ext cx="11074400" cy="5334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 I Sub-heading (i.e., presenter name)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00803"/>
            <a:ext cx="5080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705E00-C7C1-450A-B2E7-E1880EFC2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32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3D298-6EE1-4736-BCA9-4F9CE7FA187D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9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0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7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CB0D-A38F-4DD1-B04B-18EC9FED3AC9}" type="datetimeFigureOut">
              <a:rPr lang="en-US" smtClean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6744-1960-4BE1-8AF2-959A516C14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3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2746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509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D2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D20000"/>
          </a:solidFill>
          <a:latin typeface="Helvetic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3843" y="4648200"/>
            <a:ext cx="11425727" cy="64164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MPSC Technical Conference 						June 8, 2017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		                          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      		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705E00-C7C1-450A-B2E7-E1880EFC2D0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4026" y="152400"/>
            <a:ext cx="11064774" cy="533400"/>
          </a:xfrm>
        </p:spPr>
        <p:txBody>
          <a:bodyPr/>
          <a:lstStyle/>
          <a:p>
            <a:r>
              <a:rPr lang="en-US" sz="2800" dirty="0" smtClean="0"/>
              <a:t>Flexible </a:t>
            </a:r>
            <a:r>
              <a:rPr lang="en-US" sz="2800" dirty="0"/>
              <a:t>Capacity Need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664881"/>
              </p:ext>
            </p:extLst>
          </p:nvPr>
        </p:nvGraphicFramePr>
        <p:xfrm>
          <a:off x="1380146" y="1192850"/>
          <a:ext cx="8305800" cy="490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2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4026" y="152400"/>
            <a:ext cx="11064774" cy="533400"/>
          </a:xfrm>
        </p:spPr>
        <p:txBody>
          <a:bodyPr/>
          <a:lstStyle/>
          <a:p>
            <a:r>
              <a:rPr lang="en-US" sz="2800" dirty="0" smtClean="0"/>
              <a:t>Flexible </a:t>
            </a:r>
            <a:r>
              <a:rPr lang="en-US" sz="2800" dirty="0"/>
              <a:t>Capacity Need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683914"/>
              </p:ext>
            </p:extLst>
          </p:nvPr>
        </p:nvGraphicFramePr>
        <p:xfrm>
          <a:off x="1618715" y="1286854"/>
          <a:ext cx="8559325" cy="490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6882990" y="2125767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Total: 271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35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NWE Preferred Portfolio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127701"/>
            <a:ext cx="8704248" cy="56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5583" y="1185729"/>
            <a:ext cx="7725310" cy="5086568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2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NorthWestern </a:t>
            </a:r>
            <a:r>
              <a:rPr lang="en-US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RFP - 5 MW to 150 MW  </a:t>
            </a:r>
          </a:p>
          <a:p>
            <a:pPr marL="342900" indent="-342900"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2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Must </a:t>
            </a:r>
            <a:r>
              <a:rPr lang="en-US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be dispatchable by NorthWestern (PPA or Owned)</a:t>
            </a:r>
          </a:p>
          <a:p>
            <a:pPr marL="342900" indent="-342900"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Two “Silos</a:t>
            </a:r>
            <a:r>
              <a:rPr lang="en-US" sz="2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” in RFP</a:t>
            </a:r>
            <a:endParaRPr lang="en-US" sz="22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1" indent="-457200">
              <a:spcBef>
                <a:spcPct val="500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Engineer, procure and construct at DGGS site:</a:t>
            </a:r>
          </a:p>
          <a:p>
            <a:pPr marL="1200150" lvl="1" indent="-457200">
              <a:spcBef>
                <a:spcPct val="50000"/>
              </a:spcBef>
              <a:buClr>
                <a:srgbClr val="CC0000"/>
              </a:buClr>
              <a:buFont typeface="+mj-lt"/>
              <a:buAutoNum type="arabicPeriod"/>
              <a:defRPr/>
            </a:pPr>
            <a:endParaRPr 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200150" lvl="1" indent="-457200">
              <a:spcBef>
                <a:spcPct val="500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All source side open to the following technologies:</a:t>
            </a:r>
            <a:endParaRPr lang="en-US" sz="20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583" y="186583"/>
            <a:ext cx="10871200" cy="533400"/>
          </a:xfrm>
        </p:spPr>
        <p:txBody>
          <a:bodyPr/>
          <a:lstStyle/>
          <a:p>
            <a:r>
              <a:rPr lang="en-US" dirty="0" smtClean="0"/>
              <a:t>NWE Flexible Capacity RFP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1880072" y="2665970"/>
            <a:ext cx="8614162" cy="3239174"/>
          </a:xfrm>
          <a:prstGeom prst="rect">
            <a:avLst/>
          </a:prstGeom>
        </p:spPr>
        <p:txBody>
          <a:bodyPr numCol="2"/>
          <a:lstStyle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Thermal</a:t>
            </a:r>
          </a:p>
          <a:p>
            <a:pPr lvl="1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Thermal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Solar or Wind (with storage)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Hydro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 Response</a:t>
            </a:r>
          </a:p>
          <a:p>
            <a:pPr lvl="1"/>
            <a:endParaRPr lang="en-US" sz="2000" b="1" kern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800" b="1" kern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000" b="1" kern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000" b="1" kern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Biomass / biogas</a:t>
            </a:r>
          </a:p>
          <a:p>
            <a:pPr lvl="1"/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Geothermal</a:t>
            </a:r>
          </a:p>
          <a:p>
            <a:pPr lvl="1"/>
            <a:r>
              <a:rPr lang="en-US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Storage only technologies</a:t>
            </a:r>
          </a:p>
          <a:p>
            <a:pPr marL="690563" lvl="1" indent="-347663">
              <a:spcBef>
                <a:spcPct val="50000"/>
              </a:spcBef>
              <a:buClr>
                <a:srgbClr val="CC0000"/>
              </a:buClr>
              <a:buFont typeface="Wingdings 2" pitchFamily="18" charset="2"/>
              <a:buChar char="¾"/>
              <a:defRPr/>
            </a:pPr>
            <a:endParaRPr lang="en-US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1" indent="0">
              <a:spcBef>
                <a:spcPct val="50000"/>
              </a:spcBef>
              <a:buClr>
                <a:srgbClr val="CC0000"/>
              </a:buClr>
              <a:buFont typeface="Arial" charset="0"/>
              <a:buNone/>
              <a:defRPr/>
            </a:pPr>
            <a:endParaRPr lang="en-US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5583" y="1185729"/>
            <a:ext cx="7725310" cy="5086568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PNW Region needs capacity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NWE has a very large and ongoing need for capacity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for flexible capacity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Region and NWE peak loads hour overlap 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Coal plant closures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 of renewables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NWE can’t continue to “lean” on the region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2015 Plan identifies gas-fired generation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NWE using RFP to define resources </a:t>
            </a:r>
          </a:p>
          <a:p>
            <a:pPr lvl="1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583" y="186583"/>
            <a:ext cx="10871200" cy="533400"/>
          </a:xfrm>
        </p:spPr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5582" y="1185729"/>
            <a:ext cx="8109871" cy="5086568"/>
          </a:xfrm>
        </p:spPr>
        <p:txBody>
          <a:bodyPr/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PNW </a:t>
            </a:r>
            <a:r>
              <a:rPr lang="en-US" sz="2800" dirty="0">
                <a:solidFill>
                  <a:schemeClr val="tx1"/>
                </a:solidFill>
              </a:rPr>
              <a:t>Region needs </a:t>
            </a:r>
            <a:r>
              <a:rPr lang="en-US" sz="2800" dirty="0" smtClean="0">
                <a:solidFill>
                  <a:schemeClr val="tx1"/>
                </a:solidFill>
              </a:rPr>
              <a:t>capacity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plant closures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 of renewables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NWE </a:t>
            </a:r>
            <a:r>
              <a:rPr lang="en-US" sz="2800" dirty="0">
                <a:solidFill>
                  <a:schemeClr val="tx1"/>
                </a:solidFill>
              </a:rPr>
              <a:t>has a very large and ongoing need for capacity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for flexible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 to integrate renewables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Region </a:t>
            </a:r>
            <a:r>
              <a:rPr lang="en-US" sz="2800" dirty="0">
                <a:solidFill>
                  <a:schemeClr val="tx1"/>
                </a:solidFill>
              </a:rPr>
              <a:t>and NWE peak loads hour overlap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NWE can’t </a:t>
            </a:r>
            <a:r>
              <a:rPr lang="en-US" sz="2800" dirty="0">
                <a:solidFill>
                  <a:schemeClr val="tx1"/>
                </a:solidFill>
              </a:rPr>
              <a:t>continue to “lean” on the region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2015 Plan identifies gas-fired generation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NWE using RFP to define resources </a:t>
            </a:r>
          </a:p>
          <a:p>
            <a:pPr lvl="1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583" y="186583"/>
            <a:ext cx="10871200" cy="533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5583" y="1185729"/>
            <a:ext cx="7725310" cy="5086568"/>
          </a:xfrm>
        </p:spPr>
        <p:txBody>
          <a:bodyPr/>
          <a:lstStyle/>
          <a:p>
            <a:r>
              <a:rPr lang="en-US" sz="2800" dirty="0" smtClean="0"/>
              <a:t>NERC R- Reference Reserve Margin Requirement:</a:t>
            </a:r>
          </a:p>
          <a:p>
            <a:pPr lvl="1"/>
            <a:r>
              <a:rPr lang="en-US" sz="2400" dirty="0" smtClean="0"/>
              <a:t>12/2016 NWPP-US = 16.16%</a:t>
            </a:r>
          </a:p>
          <a:p>
            <a:r>
              <a:rPr lang="en-US" sz="2800" dirty="0" smtClean="0"/>
              <a:t>Resource Adequacy Advisory Committee (RAAC) </a:t>
            </a:r>
          </a:p>
          <a:p>
            <a:pPr lvl="1"/>
            <a:r>
              <a:rPr lang="en-US" sz="2400" dirty="0" smtClean="0"/>
              <a:t>2015 Plan - region short in 2021</a:t>
            </a:r>
          </a:p>
          <a:p>
            <a:pPr lvl="1"/>
            <a:r>
              <a:rPr lang="en-US" sz="2400" dirty="0" smtClean="0"/>
              <a:t>2017 report – region is still short in 2021</a:t>
            </a:r>
          </a:p>
          <a:p>
            <a:r>
              <a:rPr lang="en-US" sz="2800" dirty="0" smtClean="0"/>
              <a:t>PNUCC Annual forecast continues to affirm our concern about winter capacity</a:t>
            </a:r>
          </a:p>
          <a:p>
            <a:pPr lvl="1"/>
            <a:r>
              <a:rPr lang="en-US" sz="2400" dirty="0"/>
              <a:t>2017 Northwest Regional Forecast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583" y="186583"/>
            <a:ext cx="10871200" cy="533400"/>
          </a:xfrm>
        </p:spPr>
        <p:txBody>
          <a:bodyPr/>
          <a:lstStyle/>
          <a:p>
            <a:r>
              <a:rPr lang="en-US" dirty="0" smtClean="0"/>
              <a:t>Regional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25583" y="1185729"/>
            <a:ext cx="7725310" cy="5086568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</a:rPr>
              <a:t>Capacity Planning / Resource Adequacy </a:t>
            </a:r>
          </a:p>
          <a:p>
            <a:r>
              <a:rPr lang="en-US" sz="2200" dirty="0">
                <a:solidFill>
                  <a:schemeClr val="tx1"/>
                </a:solidFill>
              </a:rPr>
              <a:t>Shift in Resource Planning Priorities</a:t>
            </a:r>
          </a:p>
          <a:p>
            <a:r>
              <a:rPr lang="en-US" sz="2200" dirty="0">
                <a:solidFill>
                  <a:schemeClr val="tx1"/>
                </a:solidFill>
              </a:rPr>
              <a:t>NWPCC – First Plan to recognize and place priority on capacity planning. </a:t>
            </a:r>
          </a:p>
          <a:p>
            <a:pPr lvl="1"/>
            <a:r>
              <a:rPr lang="en-US" sz="1600" dirty="0"/>
              <a:t>Energy planning no longer “good enough”</a:t>
            </a:r>
          </a:p>
          <a:p>
            <a:pPr lvl="1"/>
            <a:r>
              <a:rPr lang="en-US" sz="1600" dirty="0"/>
              <a:t>Peak and flexibility need to be considered</a:t>
            </a:r>
          </a:p>
          <a:p>
            <a:pPr lvl="1"/>
            <a:r>
              <a:rPr lang="en-US" sz="1600" dirty="0"/>
              <a:t>No renewable resources beyond </a:t>
            </a:r>
            <a:r>
              <a:rPr lang="en-US" sz="1600" dirty="0" smtClean="0"/>
              <a:t>RPS</a:t>
            </a:r>
            <a:endParaRPr lang="en-US" sz="1600" dirty="0"/>
          </a:p>
          <a:p>
            <a:r>
              <a:rPr lang="en-US" sz="2200" dirty="0"/>
              <a:t>Regional Coal Plant Closures</a:t>
            </a:r>
          </a:p>
          <a:p>
            <a:pPr marL="457200" lvl="1" indent="0">
              <a:buNone/>
            </a:pPr>
            <a:r>
              <a:rPr lang="en-US" sz="1800" dirty="0" smtClean="0"/>
              <a:t>	</a:t>
            </a:r>
            <a:r>
              <a:rPr lang="en-US" sz="1600" dirty="0" smtClean="0"/>
              <a:t>2015  J.E</a:t>
            </a:r>
            <a:r>
              <a:rPr lang="en-US" sz="1600" dirty="0"/>
              <a:t>. </a:t>
            </a:r>
            <a:r>
              <a:rPr lang="en-US" sz="1600" dirty="0" err="1"/>
              <a:t>Corette</a:t>
            </a:r>
            <a:r>
              <a:rPr lang="en-US" sz="1600" dirty="0"/>
              <a:t>	</a:t>
            </a:r>
            <a:r>
              <a:rPr lang="en-US" sz="1600" dirty="0" smtClean="0"/>
              <a:t>	  175 MW</a:t>
            </a:r>
          </a:p>
          <a:p>
            <a:pPr marL="457200" lvl="1" indent="0">
              <a:buNone/>
            </a:pPr>
            <a:r>
              <a:rPr lang="en-US" sz="1600" dirty="0" smtClean="0"/>
              <a:t>	2020  Centralia </a:t>
            </a:r>
            <a:r>
              <a:rPr lang="en-US" sz="1600" dirty="0"/>
              <a:t>Unit </a:t>
            </a:r>
            <a:r>
              <a:rPr lang="en-US" sz="1600" dirty="0" smtClean="0"/>
              <a:t>One	  670 MW</a:t>
            </a:r>
          </a:p>
          <a:p>
            <a:pPr marL="457200" lvl="1" indent="0">
              <a:buNone/>
            </a:pPr>
            <a:r>
              <a:rPr lang="en-US" sz="1600" dirty="0" smtClean="0"/>
              <a:t>	2021  Boardman</a:t>
            </a:r>
            <a:r>
              <a:rPr lang="en-US" sz="1600" dirty="0"/>
              <a:t>		</a:t>
            </a:r>
            <a:r>
              <a:rPr lang="en-US" sz="1600" dirty="0" smtClean="0"/>
              <a:t>  550 MW</a:t>
            </a:r>
          </a:p>
          <a:p>
            <a:pPr marL="457200" lvl="1" indent="0">
              <a:buNone/>
            </a:pPr>
            <a:r>
              <a:rPr lang="en-US" sz="1600" dirty="0" smtClean="0"/>
              <a:t>	2025  Centralia </a:t>
            </a:r>
            <a:r>
              <a:rPr lang="en-US" sz="1600" dirty="0"/>
              <a:t>Unit Two	</a:t>
            </a:r>
            <a:r>
              <a:rPr lang="en-US" sz="1600" dirty="0" smtClean="0"/>
              <a:t>  670 MW</a:t>
            </a:r>
          </a:p>
          <a:p>
            <a:pPr marL="457200" lvl="1" indent="0">
              <a:buNone/>
            </a:pPr>
            <a:r>
              <a:rPr lang="en-US" sz="1600" dirty="0" smtClean="0"/>
              <a:t>	</a:t>
            </a:r>
            <a:r>
              <a:rPr lang="en-US" sz="1600" u="sng" dirty="0" smtClean="0"/>
              <a:t>2025  North </a:t>
            </a:r>
            <a:r>
              <a:rPr lang="en-US" sz="1600" u="sng" dirty="0" err="1" smtClean="0"/>
              <a:t>Valmy</a:t>
            </a:r>
            <a:r>
              <a:rPr lang="en-US" sz="1600" u="sng" dirty="0" smtClean="0"/>
              <a:t>	</a:t>
            </a:r>
            <a:r>
              <a:rPr lang="en-US" sz="1600" u="sng" dirty="0"/>
              <a:t>	</a:t>
            </a:r>
            <a:r>
              <a:rPr lang="en-US" sz="1600" u="sng" dirty="0" smtClean="0"/>
              <a:t>  </a:t>
            </a:r>
            <a:r>
              <a:rPr lang="en-US" sz="1600" u="sng" dirty="0"/>
              <a:t>552 </a:t>
            </a:r>
            <a:r>
              <a:rPr lang="en-US" sz="1600" u="sng" dirty="0" smtClean="0"/>
              <a:t>MW</a:t>
            </a:r>
          </a:p>
          <a:p>
            <a:pPr marL="457200" lvl="1" indent="0">
              <a:buNone/>
            </a:pPr>
            <a:r>
              <a:rPr lang="en-US" sz="1600" dirty="0" smtClean="0"/>
              <a:t>			     Total</a:t>
            </a:r>
            <a:r>
              <a:rPr lang="en-US" sz="1600" dirty="0"/>
              <a:t>:  2,617 MW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Since 2015 Plan – Colstrip 1 and 2 / PacifiCorp 2017 IRP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5583" y="186583"/>
            <a:ext cx="10871200" cy="533400"/>
          </a:xfrm>
        </p:spPr>
        <p:txBody>
          <a:bodyPr/>
          <a:lstStyle/>
          <a:p>
            <a:r>
              <a:rPr lang="en-US" dirty="0" smtClean="0"/>
              <a:t>Regional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Regional View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24624" y="1252214"/>
            <a:ext cx="5114747" cy="4895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Planning Reserve Margins</a:t>
            </a:r>
          </a:p>
          <a:p>
            <a:r>
              <a:rPr lang="en-US" sz="2200" dirty="0"/>
              <a:t>NERC Reference Margin</a:t>
            </a:r>
          </a:p>
          <a:p>
            <a:pPr lvl="1"/>
            <a:r>
              <a:rPr lang="en-US" sz="1800" dirty="0" smtClean="0"/>
              <a:t>NWPP-US Reference </a:t>
            </a:r>
            <a:r>
              <a:rPr lang="en-US" sz="1800" dirty="0"/>
              <a:t>Margin = </a:t>
            </a:r>
            <a:r>
              <a:rPr lang="en-US" sz="1800" dirty="0" smtClean="0"/>
              <a:t>16.16</a:t>
            </a:r>
            <a:r>
              <a:rPr lang="en-US" sz="1800" dirty="0"/>
              <a:t>% 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dirty="0"/>
              <a:t>Comparison of Select Regional Utilities</a:t>
            </a:r>
          </a:p>
          <a:p>
            <a:pPr lvl="1"/>
            <a:r>
              <a:rPr lang="en-US" sz="1800" dirty="0" smtClean="0"/>
              <a:t>NorthWestern did not plan for capacity prior to the 2015 Plan</a:t>
            </a:r>
          </a:p>
          <a:p>
            <a:pPr lvl="1"/>
            <a:r>
              <a:rPr lang="en-US" sz="1800" dirty="0" smtClean="0"/>
              <a:t>NorthWestern has </a:t>
            </a:r>
            <a:r>
              <a:rPr lang="en-US" sz="1800" dirty="0"/>
              <a:t>no planning reserve margin </a:t>
            </a:r>
            <a:r>
              <a:rPr lang="en-US" sz="1800" dirty="0" smtClean="0"/>
              <a:t>and, is currently negative.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252214"/>
            <a:ext cx="5243014" cy="4895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00600" y="5562600"/>
            <a:ext cx="1481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NorthWestern Energy</a:t>
            </a:r>
          </a:p>
        </p:txBody>
      </p:sp>
    </p:spTree>
    <p:extLst>
      <p:ext uri="{BB962C8B-B14F-4D97-AF65-F5344CB8AC3E}">
        <p14:creationId xmlns:p14="http://schemas.microsoft.com/office/powerpoint/2010/main" val="5234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Physical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247686"/>
            <a:ext cx="8547862" cy="5476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473" y="2607027"/>
            <a:ext cx="3182889" cy="8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5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NWE Capacity Need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1" y="1225572"/>
            <a:ext cx="673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NorthWestern’s capacity deficit is large </a:t>
            </a:r>
            <a:r>
              <a:rPr lang="en-US" b="1" dirty="0"/>
              <a:t>and </a:t>
            </a:r>
            <a:r>
              <a:rPr lang="en-US" b="1" dirty="0" smtClean="0"/>
              <a:t>grows </a:t>
            </a:r>
            <a:r>
              <a:rPr lang="en-US" b="1" dirty="0"/>
              <a:t>over time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44" y="1594904"/>
            <a:ext cx="7524750" cy="500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Region / NorthWestern Coincidental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D963D-579C-45B2-A395-1C644403583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113" y="1281869"/>
            <a:ext cx="8754892" cy="51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2A2A2-72FF-4FEB-9892-A5AEC653990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1661" y="4771954"/>
            <a:ext cx="7571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Resource &amp; Portfolio Optimization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Define &amp; leverage hydro flexibility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 regulation and load following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dirty="0"/>
              <a:t>Reduce regulation value and perform service more efficiently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dirty="0"/>
              <a:t>Meet load following across larger time steps 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51949"/>
            <a:ext cx="8686800" cy="36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lectric_Template">
  <a:themeElements>
    <a:clrScheme name="NorthWestern Energy">
      <a:dk1>
        <a:srgbClr val="000000"/>
      </a:dk1>
      <a:lt1>
        <a:srgbClr val="FFFFFF"/>
      </a:lt1>
      <a:dk2>
        <a:srgbClr val="D2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9999"/>
      </a:hlink>
      <a:folHlink>
        <a:srgbClr val="666666"/>
      </a:folHlink>
    </a:clrScheme>
    <a:fontScheme name="NorthWestern Energ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749</Words>
  <Application>Microsoft Office PowerPoint</Application>
  <PresentationFormat>Widescreen</PresentationFormat>
  <Paragraphs>142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Wingdings 2</vt:lpstr>
      <vt:lpstr>Office Theme</vt:lpstr>
      <vt:lpstr>2_Electric_Template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Nortwhestern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LaFave, Bleau</dc:creator>
  <cp:lastModifiedBy>Employee</cp:lastModifiedBy>
  <cp:revision>175</cp:revision>
  <cp:lastPrinted>2017-06-07T17:04:40Z</cp:lastPrinted>
  <dcterms:created xsi:type="dcterms:W3CDTF">2017-02-13T21:41:56Z</dcterms:created>
  <dcterms:modified xsi:type="dcterms:W3CDTF">2017-06-08T14:35:33Z</dcterms:modified>
</cp:coreProperties>
</file>