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sldIdLst>
    <p:sldId id="300" r:id="rId2"/>
    <p:sldId id="313" r:id="rId3"/>
    <p:sldId id="315" r:id="rId4"/>
    <p:sldId id="319" r:id="rId5"/>
    <p:sldId id="303" r:id="rId6"/>
    <p:sldId id="316" r:id="rId7"/>
    <p:sldId id="317" r:id="rId8"/>
    <p:sldId id="318" r:id="rId9"/>
    <p:sldId id="320"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982" autoAdjust="0"/>
  </p:normalViewPr>
  <p:slideViewPr>
    <p:cSldViewPr>
      <p:cViewPr varScale="1">
        <p:scale>
          <a:sx n="84" d="100"/>
          <a:sy n="84" d="100"/>
        </p:scale>
        <p:origin x="1426" y="86"/>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995901828060966"/>
          <c:y val="6.2666666666666704E-2"/>
          <c:w val="0.82161774186121483"/>
          <c:h val="0.74445305894016367"/>
        </c:manualLayout>
      </c:layout>
      <c:scatterChart>
        <c:scatterStyle val="lineMarker"/>
        <c:varyColors val="0"/>
        <c:ser>
          <c:idx val="0"/>
          <c:order val="0"/>
          <c:tx>
            <c:strRef>
              <c:f>Sheet1!$B$1</c:f>
              <c:strCache>
                <c:ptCount val="1"/>
                <c:pt idx="0">
                  <c:v>Orig</c:v>
                </c:pt>
              </c:strCache>
            </c:strRef>
          </c:tx>
          <c:spPr>
            <a:ln w="19050" cap="rnd">
              <a:solidFill>
                <a:schemeClr val="accent1"/>
              </a:solidFill>
              <a:round/>
            </a:ln>
            <a:effectLst/>
          </c:spPr>
          <c:marker>
            <c:symbol val="none"/>
          </c:marker>
          <c:xVal>
            <c:numRef>
              <c:f>Sheet1!$A$2:$A$25</c:f>
              <c:numCache>
                <c:formatCode>General</c:formatCode>
                <c:ptCount val="24"/>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numCache>
            </c:numRef>
          </c:xVal>
          <c:yVal>
            <c:numRef>
              <c:f>Sheet1!$B$2:$B$25</c:f>
              <c:numCache>
                <c:formatCode>General</c:formatCode>
                <c:ptCount val="24"/>
                <c:pt idx="0">
                  <c:v>15000</c:v>
                </c:pt>
                <c:pt idx="1">
                  <c:v>15000</c:v>
                </c:pt>
                <c:pt idx="2">
                  <c:v>15000</c:v>
                </c:pt>
                <c:pt idx="3">
                  <c:v>15000</c:v>
                </c:pt>
                <c:pt idx="4">
                  <c:v>15000</c:v>
                </c:pt>
                <c:pt idx="5">
                  <c:v>15000</c:v>
                </c:pt>
                <c:pt idx="6">
                  <c:v>25000</c:v>
                </c:pt>
                <c:pt idx="7">
                  <c:v>25000</c:v>
                </c:pt>
                <c:pt idx="8">
                  <c:v>25000</c:v>
                </c:pt>
                <c:pt idx="9">
                  <c:v>25000</c:v>
                </c:pt>
                <c:pt idx="10">
                  <c:v>25000</c:v>
                </c:pt>
                <c:pt idx="11">
                  <c:v>25000</c:v>
                </c:pt>
                <c:pt idx="12">
                  <c:v>25000</c:v>
                </c:pt>
                <c:pt idx="13">
                  <c:v>25000</c:v>
                </c:pt>
                <c:pt idx="14">
                  <c:v>25000</c:v>
                </c:pt>
                <c:pt idx="15">
                  <c:v>25000</c:v>
                </c:pt>
                <c:pt idx="16">
                  <c:v>25000</c:v>
                </c:pt>
                <c:pt idx="17">
                  <c:v>25000</c:v>
                </c:pt>
                <c:pt idx="18">
                  <c:v>25000</c:v>
                </c:pt>
                <c:pt idx="19">
                  <c:v>25000</c:v>
                </c:pt>
                <c:pt idx="20">
                  <c:v>25000</c:v>
                </c:pt>
                <c:pt idx="21">
                  <c:v>25000</c:v>
                </c:pt>
                <c:pt idx="22">
                  <c:v>15000</c:v>
                </c:pt>
                <c:pt idx="23">
                  <c:v>15000</c:v>
                </c:pt>
              </c:numCache>
            </c:numRef>
          </c:yVal>
          <c:smooth val="0"/>
        </c:ser>
        <c:ser>
          <c:idx val="2"/>
          <c:order val="1"/>
          <c:tx>
            <c:strRef>
              <c:f>Sheet1!$C$1</c:f>
              <c:strCache>
                <c:ptCount val="1"/>
                <c:pt idx="0">
                  <c:v>w/INC + DEC</c:v>
                </c:pt>
              </c:strCache>
            </c:strRef>
          </c:tx>
          <c:spPr>
            <a:ln w="19050" cap="rnd">
              <a:solidFill>
                <a:schemeClr val="accent3"/>
              </a:solidFill>
              <a:round/>
            </a:ln>
            <a:effectLst/>
          </c:spPr>
          <c:marker>
            <c:symbol val="none"/>
          </c:marker>
          <c:xVal>
            <c:numRef>
              <c:f>Sheet1!$A$2:$A$25</c:f>
              <c:numCache>
                <c:formatCode>General</c:formatCode>
                <c:ptCount val="24"/>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numCache>
            </c:numRef>
          </c:xVal>
          <c:yVal>
            <c:numRef>
              <c:f>Sheet1!$C$2:$C$25</c:f>
              <c:numCache>
                <c:formatCode>General</c:formatCode>
                <c:ptCount val="24"/>
                <c:pt idx="0">
                  <c:v>12000</c:v>
                </c:pt>
                <c:pt idx="1">
                  <c:v>12000</c:v>
                </c:pt>
                <c:pt idx="2">
                  <c:v>12000</c:v>
                </c:pt>
                <c:pt idx="3">
                  <c:v>12000</c:v>
                </c:pt>
                <c:pt idx="4">
                  <c:v>12000</c:v>
                </c:pt>
                <c:pt idx="5">
                  <c:v>12000</c:v>
                </c:pt>
                <c:pt idx="6">
                  <c:v>26500</c:v>
                </c:pt>
                <c:pt idx="7">
                  <c:v>26500</c:v>
                </c:pt>
                <c:pt idx="8">
                  <c:v>26500</c:v>
                </c:pt>
                <c:pt idx="9">
                  <c:v>26500</c:v>
                </c:pt>
                <c:pt idx="10">
                  <c:v>26500</c:v>
                </c:pt>
                <c:pt idx="11">
                  <c:v>26500</c:v>
                </c:pt>
                <c:pt idx="12">
                  <c:v>26500</c:v>
                </c:pt>
                <c:pt idx="13">
                  <c:v>26500</c:v>
                </c:pt>
                <c:pt idx="14">
                  <c:v>26500</c:v>
                </c:pt>
                <c:pt idx="15">
                  <c:v>26500</c:v>
                </c:pt>
                <c:pt idx="16">
                  <c:v>26500</c:v>
                </c:pt>
                <c:pt idx="17">
                  <c:v>26500</c:v>
                </c:pt>
                <c:pt idx="18">
                  <c:v>26500</c:v>
                </c:pt>
                <c:pt idx="19">
                  <c:v>26500</c:v>
                </c:pt>
                <c:pt idx="20">
                  <c:v>26500</c:v>
                </c:pt>
                <c:pt idx="21">
                  <c:v>26500</c:v>
                </c:pt>
                <c:pt idx="22">
                  <c:v>12000</c:v>
                </c:pt>
                <c:pt idx="23">
                  <c:v>12000</c:v>
                </c:pt>
              </c:numCache>
            </c:numRef>
          </c:yVal>
          <c:smooth val="0"/>
        </c:ser>
        <c:dLbls>
          <c:showLegendKey val="0"/>
          <c:showVal val="0"/>
          <c:showCatName val="0"/>
          <c:showSerName val="0"/>
          <c:showPercent val="0"/>
          <c:showBubbleSize val="0"/>
        </c:dLbls>
        <c:axId val="414722032"/>
        <c:axId val="414716936"/>
      </c:scatterChart>
      <c:valAx>
        <c:axId val="414722032"/>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en-US"/>
                  <a:t>Hour of Day</a:t>
                </a:r>
              </a:p>
            </c:rich>
          </c:tx>
          <c:layout>
            <c:manualLayout>
              <c:xMode val="edge"/>
              <c:yMode val="edge"/>
              <c:x val="0.49687537413086524"/>
              <c:y val="0.89537000039174208"/>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14716936"/>
        <c:crosses val="autoZero"/>
        <c:crossBetween val="midCat"/>
      </c:valAx>
      <c:valAx>
        <c:axId val="414716936"/>
        <c:scaling>
          <c:orientation val="minMax"/>
          <c:max val="32000"/>
          <c:min val="80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en-US"/>
                  <a:t>Megawatts</a:t>
                </a:r>
              </a:p>
            </c:rich>
          </c:tx>
          <c:layout>
            <c:manualLayout>
              <c:xMode val="edge"/>
              <c:yMode val="edge"/>
              <c:x val="2.7307754293871164E-2"/>
              <c:y val="0.34912191013436755"/>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14722032"/>
        <c:crosses val="autoZero"/>
        <c:crossBetween val="midCat"/>
        <c:majorUnit val="8000"/>
      </c:valAx>
      <c:spPr>
        <a:noFill/>
        <a:ln>
          <a:noFill/>
        </a:ln>
        <a:effectLst/>
      </c:spPr>
    </c:plotArea>
    <c:plotVisOnly val="1"/>
    <c:dispBlanksAs val="gap"/>
    <c:showDLblsOverMax val="0"/>
  </c:chart>
  <c:spPr>
    <a:noFill/>
    <a:ln>
      <a:noFill/>
    </a:ln>
    <a:effectLst/>
  </c:spPr>
  <c:txPr>
    <a:bodyPr/>
    <a:lstStyle/>
    <a:p>
      <a:pPr>
        <a:defRPr sz="1400">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dirty="0"/>
              <a:t>Projected</a:t>
            </a:r>
            <a:r>
              <a:rPr lang="en-US" sz="2000" baseline="0" dirty="0"/>
              <a:t> Installed Nameplate of Coal Generators Serving the Region</a:t>
            </a:r>
            <a:endParaRPr lang="en-US" sz="2000" dirty="0"/>
          </a:p>
        </c:rich>
      </c:tx>
      <c:layout>
        <c:manualLayout>
          <c:xMode val="edge"/>
          <c:yMode val="edge"/>
          <c:x val="0.13961988304093567"/>
          <c:y val="1.282051282051282E-2"/>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Sheet1!$B$23</c:f>
              <c:strCache>
                <c:ptCount val="1"/>
                <c:pt idx="0">
                  <c:v>Current</c:v>
                </c:pt>
              </c:strCache>
            </c:strRef>
          </c:tx>
          <c:spPr>
            <a:ln w="50800" cap="rnd">
              <a:solidFill>
                <a:schemeClr val="accent1"/>
              </a:solidFill>
              <a:round/>
            </a:ln>
            <a:effectLst/>
          </c:spPr>
          <c:marker>
            <c:symbol val="none"/>
          </c:marker>
          <c:cat>
            <c:numRef>
              <c:f>Sheet1!$A$24:$A$42</c:f>
              <c:numCache>
                <c:formatCode>General</c:formatCode>
                <c:ptCount val="19"/>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pt idx="14">
                  <c:v>2031</c:v>
                </c:pt>
                <c:pt idx="15">
                  <c:v>2032</c:v>
                </c:pt>
                <c:pt idx="16">
                  <c:v>2033</c:v>
                </c:pt>
                <c:pt idx="17">
                  <c:v>2034</c:v>
                </c:pt>
                <c:pt idx="18">
                  <c:v>2035</c:v>
                </c:pt>
              </c:numCache>
            </c:numRef>
          </c:cat>
          <c:val>
            <c:numRef>
              <c:f>Sheet1!$B$24:$B$42</c:f>
              <c:numCache>
                <c:formatCode>0</c:formatCode>
                <c:ptCount val="19"/>
                <c:pt idx="0">
                  <c:v>7434.165</c:v>
                </c:pt>
                <c:pt idx="1">
                  <c:v>7434.165</c:v>
                </c:pt>
                <c:pt idx="2">
                  <c:v>7179.9049999999997</c:v>
                </c:pt>
                <c:pt idx="3">
                  <c:v>5848.9149999999991</c:v>
                </c:pt>
                <c:pt idx="4">
                  <c:v>5848.9149999999991</c:v>
                </c:pt>
                <c:pt idx="5">
                  <c:v>5132.1149999999998</c:v>
                </c:pt>
                <c:pt idx="6">
                  <c:v>5132.1149999999998</c:v>
                </c:pt>
                <c:pt idx="7">
                  <c:v>5132.1149999999998</c:v>
                </c:pt>
                <c:pt idx="8">
                  <c:v>4135.125</c:v>
                </c:pt>
                <c:pt idx="9">
                  <c:v>4135.125</c:v>
                </c:pt>
                <c:pt idx="10">
                  <c:v>4135.125</c:v>
                </c:pt>
                <c:pt idx="11">
                  <c:v>3557.2500000000005</c:v>
                </c:pt>
                <c:pt idx="12">
                  <c:v>3557.2500000000005</c:v>
                </c:pt>
                <c:pt idx="13">
                  <c:v>3557.2500000000005</c:v>
                </c:pt>
                <c:pt idx="14">
                  <c:v>3557.2500000000005</c:v>
                </c:pt>
                <c:pt idx="15">
                  <c:v>2979.3750000000005</c:v>
                </c:pt>
                <c:pt idx="16">
                  <c:v>2979.3750000000005</c:v>
                </c:pt>
                <c:pt idx="17">
                  <c:v>2979.3750000000005</c:v>
                </c:pt>
                <c:pt idx="18">
                  <c:v>2979.3750000000005</c:v>
                </c:pt>
              </c:numCache>
            </c:numRef>
          </c:val>
          <c:smooth val="0"/>
        </c:ser>
        <c:ser>
          <c:idx val="1"/>
          <c:order val="1"/>
          <c:tx>
            <c:strRef>
              <c:f>Sheet1!$C$23</c:f>
              <c:strCache>
                <c:ptCount val="1"/>
                <c:pt idx="0">
                  <c:v>7th Plan (Feb 2016)</c:v>
                </c:pt>
              </c:strCache>
            </c:strRef>
          </c:tx>
          <c:spPr>
            <a:ln w="50800" cap="rnd">
              <a:solidFill>
                <a:schemeClr val="accent2"/>
              </a:solidFill>
              <a:round/>
            </a:ln>
            <a:effectLst/>
          </c:spPr>
          <c:marker>
            <c:symbol val="none"/>
          </c:marker>
          <c:cat>
            <c:numRef>
              <c:f>Sheet1!$A$24:$A$42</c:f>
              <c:numCache>
                <c:formatCode>General</c:formatCode>
                <c:ptCount val="19"/>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pt idx="14">
                  <c:v>2031</c:v>
                </c:pt>
                <c:pt idx="15">
                  <c:v>2032</c:v>
                </c:pt>
                <c:pt idx="16">
                  <c:v>2033</c:v>
                </c:pt>
                <c:pt idx="17">
                  <c:v>2034</c:v>
                </c:pt>
                <c:pt idx="18">
                  <c:v>2035</c:v>
                </c:pt>
              </c:numCache>
            </c:numRef>
          </c:cat>
          <c:val>
            <c:numRef>
              <c:f>Sheet1!$C$24:$C$42</c:f>
              <c:numCache>
                <c:formatCode>0</c:formatCode>
                <c:ptCount val="19"/>
                <c:pt idx="0">
                  <c:v>7434.165</c:v>
                </c:pt>
                <c:pt idx="1">
                  <c:v>7434.165</c:v>
                </c:pt>
                <c:pt idx="2">
                  <c:v>7434.165</c:v>
                </c:pt>
                <c:pt idx="3">
                  <c:v>6103.1749999999993</c:v>
                </c:pt>
                <c:pt idx="4">
                  <c:v>6103.1749999999993</c:v>
                </c:pt>
                <c:pt idx="5">
                  <c:v>6103.1749999999993</c:v>
                </c:pt>
                <c:pt idx="6">
                  <c:v>6103.1749999999993</c:v>
                </c:pt>
                <c:pt idx="7">
                  <c:v>6103.1749999999993</c:v>
                </c:pt>
                <c:pt idx="8">
                  <c:v>4851.9249999999993</c:v>
                </c:pt>
                <c:pt idx="9">
                  <c:v>4851.9249999999993</c:v>
                </c:pt>
                <c:pt idx="10">
                  <c:v>4851.9249999999993</c:v>
                </c:pt>
                <c:pt idx="11">
                  <c:v>4851.9249999999993</c:v>
                </c:pt>
                <c:pt idx="12">
                  <c:v>4851.9249999999993</c:v>
                </c:pt>
                <c:pt idx="13">
                  <c:v>4851.9249999999993</c:v>
                </c:pt>
                <c:pt idx="14">
                  <c:v>4851.9249999999993</c:v>
                </c:pt>
                <c:pt idx="15">
                  <c:v>4851.9249999999993</c:v>
                </c:pt>
                <c:pt idx="16">
                  <c:v>4851.9249999999993</c:v>
                </c:pt>
                <c:pt idx="17">
                  <c:v>4851.9249999999993</c:v>
                </c:pt>
                <c:pt idx="18">
                  <c:v>4851.9249999999993</c:v>
                </c:pt>
              </c:numCache>
            </c:numRef>
          </c:val>
          <c:smooth val="0"/>
        </c:ser>
        <c:dLbls>
          <c:showLegendKey val="0"/>
          <c:showVal val="0"/>
          <c:showCatName val="0"/>
          <c:showSerName val="0"/>
          <c:showPercent val="0"/>
          <c:showBubbleSize val="0"/>
        </c:dLbls>
        <c:smooth val="0"/>
        <c:axId val="414719680"/>
        <c:axId val="414715760"/>
      </c:lineChart>
      <c:catAx>
        <c:axId val="4147196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14715760"/>
        <c:crosses val="autoZero"/>
        <c:auto val="1"/>
        <c:lblAlgn val="ctr"/>
        <c:lblOffset val="100"/>
        <c:noMultiLvlLbl val="0"/>
      </c:catAx>
      <c:valAx>
        <c:axId val="4147157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4147196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140FE0-0AFB-4100-8114-8A7F119AA9B3}" type="datetimeFigureOut">
              <a:rPr lang="en-US" smtClean="0"/>
              <a:pPr/>
              <a:t>6/8/2017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DC104A-86DA-4A52-A46A-6CDEDD5DA7B8}" type="slidenum">
              <a:rPr lang="en-US" smtClean="0"/>
              <a:pPr/>
              <a:t>‹#›</a:t>
            </a:fld>
            <a:endParaRPr lang="en-US"/>
          </a:p>
        </p:txBody>
      </p:sp>
    </p:spTree>
    <p:extLst>
      <p:ext uri="{BB962C8B-B14F-4D97-AF65-F5344CB8AC3E}">
        <p14:creationId xmlns:p14="http://schemas.microsoft.com/office/powerpoint/2010/main" val="1895601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0DC104A-86DA-4A52-A46A-6CDEDD5DA7B8}" type="slidenum">
              <a:rPr lang="en-US" smtClean="0"/>
              <a:pPr/>
              <a:t>1</a:t>
            </a:fld>
            <a:endParaRPr lang="en-US"/>
          </a:p>
        </p:txBody>
      </p:sp>
    </p:spTree>
    <p:extLst>
      <p:ext uri="{BB962C8B-B14F-4D97-AF65-F5344CB8AC3E}">
        <p14:creationId xmlns:p14="http://schemas.microsoft.com/office/powerpoint/2010/main" val="23478527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63659D9-5EBE-42B6-B2FD-46EDA93613BC}" type="slidenum">
              <a:rPr lang="en-US" smtClean="0"/>
              <a:pPr/>
              <a:t>6</a:t>
            </a:fld>
            <a:endParaRPr lang="en-US" dirty="0"/>
          </a:p>
        </p:txBody>
      </p:sp>
    </p:spTree>
    <p:extLst>
      <p:ext uri="{BB962C8B-B14F-4D97-AF65-F5344CB8AC3E}">
        <p14:creationId xmlns:p14="http://schemas.microsoft.com/office/powerpoint/2010/main" val="20264303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baseline="0">
                <a:solidFill>
                  <a:schemeClr val="tx1"/>
                </a:solidFill>
                <a:latin typeface="Georgia"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Slide Number Placeholder 5"/>
          <p:cNvSpPr>
            <a:spLocks noGrp="1"/>
          </p:cNvSpPr>
          <p:nvPr>
            <p:ph type="sldNum" sz="quarter" idx="12"/>
          </p:nvPr>
        </p:nvSpPr>
        <p:spPr/>
        <p:txBody>
          <a:bodyPr/>
          <a:lstStyle/>
          <a:p>
            <a:fld id="{AA410EB8-A01E-483B-9F37-9B9DDCDD717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AA410EB8-A01E-483B-9F37-9B9DDCDD717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a:xfrm rot="5400000">
            <a:off x="-808037" y="3932237"/>
            <a:ext cx="2133600" cy="365125"/>
          </a:xfrm>
        </p:spPr>
        <p:txBody>
          <a:bodyPr/>
          <a:lstStyle/>
          <a:p>
            <a:fld id="{AA410EB8-A01E-483B-9F37-9B9DDCDD717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a:latin typeface="Georgia" pitchFamily="18" charset="0"/>
              </a:defRPr>
            </a:lvl1pPr>
            <a:lvl2pPr>
              <a:defRPr>
                <a:latin typeface="Georgia" pitchFamily="18" charset="0"/>
              </a:defRPr>
            </a:lvl2pPr>
            <a:lvl3pPr>
              <a:defRPr>
                <a:latin typeface="Georgia" pitchFamily="18" charset="0"/>
              </a:defRPr>
            </a:lvl3pPr>
            <a:lvl4pPr>
              <a:defRPr>
                <a:latin typeface="Georgia" pitchFamily="18" charset="0"/>
              </a:defRPr>
            </a:lvl4pPr>
            <a:lvl5pPr>
              <a:defRPr>
                <a:latin typeface="Georgia"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AA410EB8-A01E-483B-9F37-9B9DDCDD717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latin typeface="Georgia"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AA410EB8-A01E-483B-9F37-9B9DDCDD717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atin typeface="Georgia" pitchFamily="18" charset="0"/>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AA410EB8-A01E-483B-9F37-9B9DDCDD717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AA410EB8-A01E-483B-9F37-9B9DDCDD717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AA410EB8-A01E-483B-9F37-9B9DDCDD717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A410EB8-A01E-483B-9F37-9B9DDCDD717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AA410EB8-A01E-483B-9F37-9B9DDCDD717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Georgia" pitchFamily="18"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Georgia"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AA410EB8-A01E-483B-9F37-9B9DDCDD717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5334000" y="6400800"/>
            <a:ext cx="2133600" cy="365125"/>
          </a:xfrm>
          <a:prstGeom prst="rect">
            <a:avLst/>
          </a:prstGeom>
        </p:spPr>
        <p:txBody>
          <a:bodyPr vert="horz" lIns="91440" tIns="45720" rIns="91440" bIns="45720" rtlCol="0" anchor="ctr"/>
          <a:lstStyle>
            <a:lvl1pPr algn="r">
              <a:defRPr sz="1200">
                <a:solidFill>
                  <a:schemeClr val="tx1">
                    <a:tint val="75000"/>
                  </a:schemeClr>
                </a:solidFill>
                <a:latin typeface="Century Gothic" pitchFamily="34" charset="0"/>
              </a:defRPr>
            </a:lvl1pPr>
          </a:lstStyle>
          <a:p>
            <a:fld id="{AA410EB8-A01E-483B-9F37-9B9DDCDD717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Century Gothic" pitchFamily="34" charset="0"/>
          <a:ea typeface="+mj-ea"/>
          <a:cs typeface="+mj-cs"/>
        </a:defRPr>
      </a:lvl1pPr>
    </p:titleStyle>
    <p:bodyStyle>
      <a:lvl1pPr marL="342900" indent="-342900" algn="l" defTabSz="914400" rtl="0" eaLnBrk="1" latinLnBrk="0" hangingPunct="1">
        <a:spcBef>
          <a:spcPct val="20000"/>
        </a:spcBef>
        <a:buClr>
          <a:srgbClr val="0070C0"/>
        </a:buClr>
        <a:buFont typeface="Wingdings" pitchFamily="2" charset="2"/>
        <a:buChar char="§"/>
        <a:defRPr sz="3200" kern="1200">
          <a:solidFill>
            <a:schemeClr val="tx1"/>
          </a:solidFill>
          <a:latin typeface="Georgia" pitchFamily="18" charset="0"/>
          <a:ea typeface="+mn-ea"/>
          <a:cs typeface="+mn-cs"/>
        </a:defRPr>
      </a:lvl1pPr>
      <a:lvl2pPr marL="742950" indent="-285750" algn="l" defTabSz="914400" rtl="0" eaLnBrk="1" latinLnBrk="0" hangingPunct="1">
        <a:spcBef>
          <a:spcPct val="20000"/>
        </a:spcBef>
        <a:buClr>
          <a:srgbClr val="0070C0"/>
        </a:buClr>
        <a:buFont typeface="Wingdings" pitchFamily="2" charset="2"/>
        <a:buChar char="§"/>
        <a:defRPr sz="2800" kern="1200">
          <a:solidFill>
            <a:schemeClr val="tx1"/>
          </a:solidFill>
          <a:latin typeface="Georgia" pitchFamily="18" charset="0"/>
          <a:ea typeface="+mn-ea"/>
          <a:cs typeface="+mn-cs"/>
        </a:defRPr>
      </a:lvl2pPr>
      <a:lvl3pPr marL="1143000" indent="-228600" algn="l" defTabSz="914400" rtl="0" eaLnBrk="1" latinLnBrk="0" hangingPunct="1">
        <a:spcBef>
          <a:spcPct val="20000"/>
        </a:spcBef>
        <a:buClr>
          <a:srgbClr val="0070C0"/>
        </a:buClr>
        <a:buFont typeface="Wingdings" pitchFamily="2" charset="2"/>
        <a:buChar char="§"/>
        <a:defRPr sz="2400" kern="1200">
          <a:solidFill>
            <a:schemeClr val="tx1"/>
          </a:solidFill>
          <a:latin typeface="Georgia" pitchFamily="18" charset="0"/>
          <a:ea typeface="+mn-ea"/>
          <a:cs typeface="+mn-cs"/>
        </a:defRPr>
      </a:lvl3pPr>
      <a:lvl4pPr marL="1600200" indent="-228600" algn="l" defTabSz="914400" rtl="0" eaLnBrk="1" latinLnBrk="0" hangingPunct="1">
        <a:spcBef>
          <a:spcPct val="20000"/>
        </a:spcBef>
        <a:buClr>
          <a:srgbClr val="0070C0"/>
        </a:buClr>
        <a:buFont typeface="Wingdings" pitchFamily="2" charset="2"/>
        <a:buChar char="§"/>
        <a:defRPr sz="2000" kern="1200">
          <a:solidFill>
            <a:schemeClr val="tx1"/>
          </a:solidFill>
          <a:latin typeface="Georgia" pitchFamily="18" charset="0"/>
          <a:ea typeface="+mn-ea"/>
          <a:cs typeface="+mn-cs"/>
        </a:defRPr>
      </a:lvl4pPr>
      <a:lvl5pPr marL="2057400" indent="-228600" algn="l" defTabSz="914400" rtl="0" eaLnBrk="1" latinLnBrk="0" hangingPunct="1">
        <a:spcBef>
          <a:spcPct val="20000"/>
        </a:spcBef>
        <a:buClr>
          <a:srgbClr val="0070C0"/>
        </a:buClr>
        <a:buFont typeface="Wingdings" pitchFamily="2" charset="2"/>
        <a:buChar char="§"/>
        <a:defRPr sz="2000" kern="1200">
          <a:solidFill>
            <a:schemeClr val="tx1"/>
          </a:solidFill>
          <a:latin typeface="Georgia"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8229600" cy="3657600"/>
          </a:xfrm>
        </p:spPr>
        <p:txBody>
          <a:bodyPr>
            <a:noAutofit/>
          </a:bodyPr>
          <a:lstStyle/>
          <a:p>
            <a:r>
              <a:rPr lang="en-US" sz="5400" dirty="0" smtClean="0">
                <a:latin typeface="Arial" panose="020B0604020202020204" pitchFamily="34" charset="0"/>
                <a:cs typeface="Arial" panose="020B0604020202020204" pitchFamily="34" charset="0"/>
              </a:rPr>
              <a:t>Resource Capacity Values and</a:t>
            </a:r>
            <a:br>
              <a:rPr lang="en-US" sz="5400" dirty="0" smtClean="0">
                <a:latin typeface="Arial" panose="020B0604020202020204" pitchFamily="34" charset="0"/>
                <a:cs typeface="Arial" panose="020B0604020202020204" pitchFamily="34" charset="0"/>
              </a:rPr>
            </a:br>
            <a:r>
              <a:rPr lang="en-US" sz="5400" dirty="0" smtClean="0">
                <a:latin typeface="Arial" panose="020B0604020202020204" pitchFamily="34" charset="0"/>
                <a:cs typeface="Arial" panose="020B0604020202020204" pitchFamily="34" charset="0"/>
              </a:rPr>
              <a:t>Power Supply Adequacy</a:t>
            </a:r>
            <a:endParaRPr lang="en-US" sz="3200" dirty="0">
              <a:latin typeface="Britannic Bold" pitchFamily="34" charset="0"/>
              <a:cs typeface="Arial" panose="020B0604020202020204" pitchFamily="34" charset="0"/>
            </a:endParaRPr>
          </a:p>
        </p:txBody>
      </p:sp>
      <p:sp>
        <p:nvSpPr>
          <p:cNvPr id="3" name="TextBox 2"/>
          <p:cNvSpPr txBox="1"/>
          <p:nvPr/>
        </p:nvSpPr>
        <p:spPr>
          <a:xfrm>
            <a:off x="762000" y="5105400"/>
            <a:ext cx="7620000" cy="1508105"/>
          </a:xfrm>
          <a:prstGeom prst="rect">
            <a:avLst/>
          </a:prstGeom>
          <a:noFill/>
        </p:spPr>
        <p:txBody>
          <a:bodyPr wrap="square" rtlCol="0">
            <a:spAutoFit/>
          </a:bodyPr>
          <a:lstStyle/>
          <a:p>
            <a:pPr algn="ctr"/>
            <a:r>
              <a:rPr lang="en-US" sz="2000" b="1" dirty="0"/>
              <a:t>Technical Conference </a:t>
            </a:r>
            <a:r>
              <a:rPr lang="en-US" sz="2000" b="1" dirty="0" smtClean="0"/>
              <a:t>on </a:t>
            </a:r>
            <a:r>
              <a:rPr lang="en-US" sz="2000" b="1" dirty="0"/>
              <a:t> </a:t>
            </a:r>
            <a:r>
              <a:rPr lang="en-US" sz="2000" b="1" dirty="0" smtClean="0"/>
              <a:t>Capacity </a:t>
            </a:r>
            <a:r>
              <a:rPr lang="en-US" sz="2000" b="1" dirty="0"/>
              <a:t>Planning and Resource </a:t>
            </a:r>
            <a:r>
              <a:rPr lang="en-US" sz="2000" b="1" dirty="0" smtClean="0"/>
              <a:t>Adequacy</a:t>
            </a:r>
          </a:p>
          <a:p>
            <a:pPr algn="ctr"/>
            <a:r>
              <a:rPr lang="en-US" dirty="0" smtClean="0"/>
              <a:t>John Fazio and Ben Kujala</a:t>
            </a:r>
          </a:p>
          <a:p>
            <a:pPr algn="ctr"/>
            <a:r>
              <a:rPr lang="en-US" dirty="0" smtClean="0"/>
              <a:t>NW Power and Conservation Council</a:t>
            </a:r>
          </a:p>
          <a:p>
            <a:pPr algn="ctr"/>
            <a:r>
              <a:rPr lang="en-US" dirty="0" smtClean="0"/>
              <a:t>Helena, Montana</a:t>
            </a:r>
          </a:p>
          <a:p>
            <a:pPr algn="ctr"/>
            <a:r>
              <a:rPr lang="en-US" dirty="0" smtClean="0"/>
              <a:t>June 8, 2017</a:t>
            </a:r>
            <a:endParaRPr lang="en-US" dirty="0"/>
          </a:p>
        </p:txBody>
      </p:sp>
    </p:spTree>
    <p:extLst>
      <p:ext uri="{BB962C8B-B14F-4D97-AF65-F5344CB8AC3E}">
        <p14:creationId xmlns:p14="http://schemas.microsoft.com/office/powerpoint/2010/main" val="33753874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Integrated vs. Standalone</a:t>
            </a:r>
            <a:endParaRPr lang="en-US" dirty="0"/>
          </a:p>
        </p:txBody>
      </p:sp>
      <p:sp>
        <p:nvSpPr>
          <p:cNvPr id="3" name="Content Placeholder 2"/>
          <p:cNvSpPr>
            <a:spLocks noGrp="1"/>
          </p:cNvSpPr>
          <p:nvPr>
            <p:ph idx="1"/>
          </p:nvPr>
        </p:nvSpPr>
        <p:spPr>
          <a:xfrm>
            <a:off x="457200" y="1417639"/>
            <a:ext cx="8229600" cy="4068762"/>
          </a:xfrm>
        </p:spPr>
        <p:txBody>
          <a:bodyPr>
            <a:normAutofit lnSpcReduction="10000"/>
          </a:bodyPr>
          <a:lstStyle/>
          <a:p>
            <a:pPr>
              <a:buFont typeface="Arial" panose="020B0604020202020204" pitchFamily="34" charset="0"/>
              <a:buChar char="•"/>
            </a:pPr>
            <a:r>
              <a:rPr lang="en-US" dirty="0"/>
              <a:t>I</a:t>
            </a:r>
            <a:r>
              <a:rPr lang="en-US" dirty="0" smtClean="0"/>
              <a:t>ntegrated capacity value equals the standalone value plus capacity gained from the interaction with hydro storage</a:t>
            </a:r>
          </a:p>
          <a:p>
            <a:pPr marL="0" indent="0">
              <a:buNone/>
            </a:pPr>
            <a:r>
              <a:rPr lang="en-US" dirty="0" smtClean="0"/>
              <a:t> </a:t>
            </a:r>
          </a:p>
          <a:p>
            <a:pPr>
              <a:buFont typeface="Arial" panose="020B0604020202020204" pitchFamily="34" charset="0"/>
              <a:buChar char="•"/>
            </a:pPr>
            <a:r>
              <a:rPr lang="en-US" dirty="0" smtClean="0"/>
              <a:t>During off-peak hours</a:t>
            </a:r>
            <a:r>
              <a:rPr lang="en-US" baseline="30000" dirty="0" smtClean="0"/>
              <a:t>1</a:t>
            </a:r>
            <a:r>
              <a:rPr lang="en-US" dirty="0" smtClean="0"/>
              <a:t>, non-hydro resources can generate instead of hydro, which saves water and increases hydro’s peaking capacity </a:t>
            </a:r>
          </a:p>
        </p:txBody>
      </p:sp>
      <p:sp>
        <p:nvSpPr>
          <p:cNvPr id="4" name="Slide Number Placeholder 3"/>
          <p:cNvSpPr>
            <a:spLocks noGrp="1"/>
          </p:cNvSpPr>
          <p:nvPr>
            <p:ph type="sldNum" sz="quarter" idx="12"/>
          </p:nvPr>
        </p:nvSpPr>
        <p:spPr/>
        <p:txBody>
          <a:bodyPr/>
          <a:lstStyle/>
          <a:p>
            <a:fld id="{AA410EB8-A01E-483B-9F37-9B9DDCDD7179}" type="slidenum">
              <a:rPr lang="en-US" smtClean="0"/>
              <a:pPr/>
              <a:t>2</a:t>
            </a:fld>
            <a:endParaRPr lang="en-US"/>
          </a:p>
        </p:txBody>
      </p:sp>
      <p:sp>
        <p:nvSpPr>
          <p:cNvPr id="5" name="TextBox 4"/>
          <p:cNvSpPr txBox="1"/>
          <p:nvPr/>
        </p:nvSpPr>
        <p:spPr>
          <a:xfrm>
            <a:off x="762000" y="5486401"/>
            <a:ext cx="8153400" cy="461665"/>
          </a:xfrm>
          <a:prstGeom prst="rect">
            <a:avLst/>
          </a:prstGeom>
          <a:noFill/>
        </p:spPr>
        <p:txBody>
          <a:bodyPr wrap="square" rtlCol="0">
            <a:spAutoFit/>
          </a:bodyPr>
          <a:lstStyle/>
          <a:p>
            <a:r>
              <a:rPr lang="en-US" sz="2400" baseline="30000" dirty="0" smtClean="0"/>
              <a:t>1</a:t>
            </a:r>
            <a:r>
              <a:rPr lang="en-US" sz="2400" dirty="0"/>
              <a:t>I</a:t>
            </a:r>
            <a:r>
              <a:rPr lang="en-US" sz="2400" dirty="0" smtClean="0"/>
              <a:t>f applicable, prices permitting.</a:t>
            </a:r>
            <a:endParaRPr lang="en-US" sz="2400" dirty="0"/>
          </a:p>
        </p:txBody>
      </p:sp>
    </p:spTree>
    <p:extLst>
      <p:ext uri="{BB962C8B-B14F-4D97-AF65-F5344CB8AC3E}">
        <p14:creationId xmlns:p14="http://schemas.microsoft.com/office/powerpoint/2010/main" val="8756847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34400" cy="990600"/>
          </a:xfrm>
        </p:spPr>
        <p:txBody>
          <a:bodyPr>
            <a:noAutofit/>
          </a:bodyPr>
          <a:lstStyle/>
          <a:p>
            <a:pPr eaLnBrk="1" hangingPunct="1">
              <a:defRPr/>
            </a:pPr>
            <a:r>
              <a:rPr lang="en-US" sz="3200" dirty="0" smtClean="0"/>
              <a:t>Why Integrated Capacity is Higher</a:t>
            </a:r>
            <a:br>
              <a:rPr lang="en-US" sz="3200" dirty="0" smtClean="0"/>
            </a:br>
            <a:r>
              <a:rPr lang="en-US" sz="2400" dirty="0" smtClean="0"/>
              <a:t>Using Hydro Storage to Increase Capacity</a:t>
            </a:r>
            <a:endParaRPr lang="en-US" sz="2400" dirty="0"/>
          </a:p>
        </p:txBody>
      </p:sp>
      <p:graphicFrame>
        <p:nvGraphicFramePr>
          <p:cNvPr id="6" name="Content Placeholder 5"/>
          <p:cNvGraphicFramePr>
            <a:graphicFrameLocks noGrp="1"/>
          </p:cNvGraphicFramePr>
          <p:nvPr>
            <p:ph idx="1"/>
            <p:extLst/>
          </p:nvPr>
        </p:nvGraphicFramePr>
        <p:xfrm>
          <a:off x="228600" y="1066800"/>
          <a:ext cx="8686800" cy="51054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fld id="{AA410EB8-A01E-483B-9F37-9B9DDCDD7179}" type="slidenum">
              <a:rPr lang="en-US" smtClean="0"/>
              <a:pPr/>
              <a:t>3</a:t>
            </a:fld>
            <a:endParaRPr lang="en-US" dirty="0"/>
          </a:p>
        </p:txBody>
      </p:sp>
      <p:sp>
        <p:nvSpPr>
          <p:cNvPr id="7" name="TextBox 1"/>
          <p:cNvSpPr txBox="1"/>
          <p:nvPr/>
        </p:nvSpPr>
        <p:spPr>
          <a:xfrm>
            <a:off x="3231076" y="1402203"/>
            <a:ext cx="3596248" cy="53341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dirty="0" smtClean="0">
                <a:solidFill>
                  <a:schemeClr val="tx1"/>
                </a:solidFill>
              </a:rPr>
              <a:t>Increases hydro peaking by 24,000 MW-hours or 1,500 MW/hour over 16 peak hours.</a:t>
            </a:r>
            <a:endParaRPr lang="en-US" sz="1400" dirty="0">
              <a:solidFill>
                <a:schemeClr val="tx1"/>
              </a:solidFill>
            </a:endParaRPr>
          </a:p>
        </p:txBody>
      </p:sp>
      <p:cxnSp>
        <p:nvCxnSpPr>
          <p:cNvPr id="8" name="Straight Arrow Connector 7"/>
          <p:cNvCxnSpPr/>
          <p:nvPr/>
        </p:nvCxnSpPr>
        <p:spPr>
          <a:xfrm>
            <a:off x="4953000" y="1905000"/>
            <a:ext cx="0" cy="561543"/>
          </a:xfrm>
          <a:prstGeom prst="straightConnector1">
            <a:avLst/>
          </a:prstGeom>
          <a:ln w="2540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9" name="TextBox 1"/>
          <p:cNvSpPr txBox="1"/>
          <p:nvPr/>
        </p:nvSpPr>
        <p:spPr>
          <a:xfrm>
            <a:off x="3314700" y="3810000"/>
            <a:ext cx="2895571" cy="12033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dirty="0" smtClean="0">
                <a:solidFill>
                  <a:schemeClr val="tx1"/>
                </a:solidFill>
              </a:rPr>
              <a:t>Replace hydro generation during off-peak hours with other generation to save 24,000 MW-hours or 3000 MW/hour over </a:t>
            </a:r>
            <a:r>
              <a:rPr lang="en-US" sz="1400" dirty="0">
                <a:solidFill>
                  <a:schemeClr val="tx1"/>
                </a:solidFill>
              </a:rPr>
              <a:t>8</a:t>
            </a:r>
            <a:r>
              <a:rPr lang="en-US" sz="1400" dirty="0" smtClean="0">
                <a:solidFill>
                  <a:schemeClr val="tx1"/>
                </a:solidFill>
              </a:rPr>
              <a:t> off-peak hours.</a:t>
            </a:r>
            <a:endParaRPr lang="en-US" sz="1400" dirty="0">
              <a:solidFill>
                <a:schemeClr val="tx1"/>
              </a:solidFill>
            </a:endParaRPr>
          </a:p>
        </p:txBody>
      </p:sp>
      <p:cxnSp>
        <p:nvCxnSpPr>
          <p:cNvPr id="10" name="Straight Arrow Connector 9"/>
          <p:cNvCxnSpPr/>
          <p:nvPr/>
        </p:nvCxnSpPr>
        <p:spPr>
          <a:xfrm flipH="1">
            <a:off x="2146290" y="4343400"/>
            <a:ext cx="1206510" cy="0"/>
          </a:xfrm>
          <a:prstGeom prst="straightConnector1">
            <a:avLst/>
          </a:prstGeom>
          <a:ln w="2540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6096000" y="4343400"/>
            <a:ext cx="1066826" cy="0"/>
          </a:xfrm>
          <a:prstGeom prst="straightConnector1">
            <a:avLst/>
          </a:prstGeom>
          <a:ln w="2540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3695685" y="2935753"/>
            <a:ext cx="2133600" cy="646331"/>
          </a:xfrm>
          <a:prstGeom prst="rect">
            <a:avLst/>
          </a:prstGeom>
          <a:noFill/>
        </p:spPr>
        <p:txBody>
          <a:bodyPr wrap="square" rtlCol="0">
            <a:spAutoFit/>
          </a:bodyPr>
          <a:lstStyle/>
          <a:p>
            <a:pPr algn="ctr"/>
            <a:r>
              <a:rPr lang="en-US" dirty="0" smtClean="0">
                <a:solidFill>
                  <a:srgbClr val="0070C0"/>
                </a:solidFill>
              </a:rPr>
              <a:t>Blue Curve = Before</a:t>
            </a:r>
          </a:p>
          <a:p>
            <a:pPr algn="ctr"/>
            <a:r>
              <a:rPr lang="en-US" dirty="0" smtClean="0">
                <a:solidFill>
                  <a:srgbClr val="FF0000"/>
                </a:solidFill>
              </a:rPr>
              <a:t>Red Curve = After</a:t>
            </a:r>
            <a:endParaRPr lang="en-US" dirty="0">
              <a:solidFill>
                <a:srgbClr val="FF0000"/>
              </a:solidFill>
            </a:endParaRPr>
          </a:p>
        </p:txBody>
      </p:sp>
    </p:spTree>
    <p:extLst>
      <p:ext uri="{BB962C8B-B14F-4D97-AF65-F5344CB8AC3E}">
        <p14:creationId xmlns:p14="http://schemas.microsoft.com/office/powerpoint/2010/main" val="2877806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graphicEl>
                                              <a:chart seriesIdx="0" categoryIdx="-4" bldStep="series"/>
                                            </p:graphicEl>
                                          </p:spTgt>
                                        </p:tgtEl>
                                        <p:attrNameLst>
                                          <p:attrName>style.visibility</p:attrName>
                                        </p:attrNameLst>
                                      </p:cBhvr>
                                      <p:to>
                                        <p:strVal val="visible"/>
                                      </p:to>
                                    </p:set>
                                    <p:animEffect transition="in" filter="fade">
                                      <p:cBhvr>
                                        <p:cTn id="7" dur="500"/>
                                        <p:tgtEl>
                                          <p:spTgt spid="6">
                                            <p:graphicEl>
                                              <a:chart seriesIdx="0" categoryIdx="-4" bldStep="series"/>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par>
                                <p:cTn id="13" presetID="10"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par>
                                <p:cTn id="16" presetID="10" presetClass="entr" presetSubtype="0" fill="hold"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6">
                                            <p:graphicEl>
                                              <a:chart seriesIdx="1" categoryIdx="-4" bldStep="series"/>
                                            </p:graphicEl>
                                          </p:spTgt>
                                        </p:tgtEl>
                                        <p:attrNameLst>
                                          <p:attrName>style.visibility</p:attrName>
                                        </p:attrNameLst>
                                      </p:cBhvr>
                                      <p:to>
                                        <p:strVal val="visible"/>
                                      </p:to>
                                    </p:set>
                                    <p:animEffect transition="in" filter="fade">
                                      <p:cBhvr>
                                        <p:cTn id="21" dur="500"/>
                                        <p:tgtEl>
                                          <p:spTgt spid="6">
                                            <p:graphicEl>
                                              <a:chart seriesIdx="1" categoryIdx="-4" bldStep="series"/>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fade">
                                      <p:cBhvr>
                                        <p:cTn id="26" dur="500"/>
                                        <p:tgtEl>
                                          <p:spTgt spid="7"/>
                                        </p:tgtEl>
                                      </p:cBhvr>
                                    </p:animEffect>
                                  </p:childTnLst>
                                </p:cTn>
                              </p:par>
                              <p:par>
                                <p:cTn id="27" presetID="10" presetClass="entr" presetSubtype="0" fill="hold"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fade">
                                      <p:cBhvr>
                                        <p:cTn id="3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Chart bld="series"/>
        </p:bldSub>
      </p:bldGraphic>
      <p:bldP spid="7" grpId="0"/>
      <p:bldP spid="9"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rmAutofit fontScale="90000"/>
          </a:bodyPr>
          <a:lstStyle/>
          <a:p>
            <a:r>
              <a:rPr lang="en-US" sz="4000" dirty="0" smtClean="0"/>
              <a:t>Standalone and Integrated </a:t>
            </a:r>
            <a:br>
              <a:rPr lang="en-US" sz="4000" dirty="0" smtClean="0"/>
            </a:br>
            <a:r>
              <a:rPr lang="en-US" sz="4000" dirty="0" smtClean="0"/>
              <a:t>Capacity Values using Gorge Wind</a:t>
            </a:r>
            <a:endParaRPr lang="en-US" sz="3100" dirty="0"/>
          </a:p>
        </p:txBody>
      </p:sp>
      <p:sp>
        <p:nvSpPr>
          <p:cNvPr id="3" name="Slide Number Placeholder 2"/>
          <p:cNvSpPr>
            <a:spLocks noGrp="1"/>
          </p:cNvSpPr>
          <p:nvPr>
            <p:ph type="sldNum" sz="quarter" idx="12"/>
          </p:nvPr>
        </p:nvSpPr>
        <p:spPr/>
        <p:txBody>
          <a:bodyPr/>
          <a:lstStyle/>
          <a:p>
            <a:fld id="{AA410EB8-A01E-483B-9F37-9B9DDCDD7179}" type="slidenum">
              <a:rPr lang="en-US" smtClean="0"/>
              <a:pPr/>
              <a:t>4</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45028387"/>
              </p:ext>
            </p:extLst>
          </p:nvPr>
        </p:nvGraphicFramePr>
        <p:xfrm>
          <a:off x="495300" y="1600200"/>
          <a:ext cx="8153400" cy="3481915"/>
        </p:xfrm>
        <a:graphic>
          <a:graphicData uri="http://schemas.openxmlformats.org/drawingml/2006/table">
            <a:tbl>
              <a:tblPr>
                <a:tableStyleId>{5C22544A-7EE6-4342-B048-85BDC9FD1C3A}</a:tableStyleId>
              </a:tblPr>
              <a:tblGrid>
                <a:gridCol w="2781300"/>
                <a:gridCol w="2926080"/>
                <a:gridCol w="998220"/>
                <a:gridCol w="632460"/>
                <a:gridCol w="815340"/>
              </a:tblGrid>
              <a:tr h="448733">
                <a:tc>
                  <a:txBody>
                    <a:bodyPr/>
                    <a:lstStyle/>
                    <a:p>
                      <a:pPr algn="l" fontAlgn="b"/>
                      <a:r>
                        <a:rPr lang="en-US" sz="2000" u="none" strike="noStrike" dirty="0" smtClean="0">
                          <a:effectLst/>
                          <a:latin typeface="Arial" panose="020B0604020202020204" pitchFamily="34" charset="0"/>
                          <a:cs typeface="Arial" panose="020B0604020202020204" pitchFamily="34" charset="0"/>
                        </a:rPr>
                        <a:t>Standalone Capacity</a:t>
                      </a:r>
                      <a:endParaRPr lang="en-US" sz="20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US" sz="2000" u="none" strike="noStrike" dirty="0">
                          <a:effectLst/>
                          <a:latin typeface="Arial" panose="020B0604020202020204" pitchFamily="34" charset="0"/>
                          <a:cs typeface="Arial" panose="020B0604020202020204" pitchFamily="34" charset="0"/>
                        </a:rPr>
                        <a:t>Added </a:t>
                      </a:r>
                      <a:r>
                        <a:rPr lang="en-US" sz="2000" u="none" strike="noStrike" dirty="0" smtClean="0">
                          <a:effectLst/>
                          <a:latin typeface="Arial" panose="020B0604020202020204" pitchFamily="34" charset="0"/>
                          <a:cs typeface="Arial" panose="020B0604020202020204" pitchFamily="34" charset="0"/>
                        </a:rPr>
                        <a:t>Wind</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2000" u="none" strike="noStrike" dirty="0">
                          <a:effectLst/>
                          <a:latin typeface="Arial" panose="020B0604020202020204" pitchFamily="34" charset="0"/>
                          <a:cs typeface="Arial" panose="020B0604020202020204" pitchFamily="34" charset="0"/>
                        </a:rPr>
                        <a:t>3000</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US" sz="2000" u="none" strike="noStrike" dirty="0">
                          <a:effectLst/>
                          <a:latin typeface="Arial" panose="020B0604020202020204" pitchFamily="34" charset="0"/>
                          <a:cs typeface="Arial" panose="020B0604020202020204" pitchFamily="34" charset="0"/>
                        </a:rPr>
                        <a:t>MW</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448733">
                <a:tc>
                  <a:txBody>
                    <a:bodyPr/>
                    <a:lstStyle/>
                    <a:p>
                      <a:pPr algn="l" fontAlgn="b"/>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gridSpan="2">
                  <a:txBody>
                    <a:bodyPr/>
                    <a:lstStyle/>
                    <a:p>
                      <a:pPr algn="l" fontAlgn="b"/>
                      <a:r>
                        <a:rPr lang="en-US" sz="2000" u="none" strike="noStrike" dirty="0">
                          <a:effectLst/>
                          <a:latin typeface="Arial" panose="020B0604020202020204" pitchFamily="34" charset="0"/>
                          <a:cs typeface="Arial" panose="020B0604020202020204" pitchFamily="34" charset="0"/>
                        </a:rPr>
                        <a:t>Reduction in MW </a:t>
                      </a:r>
                      <a:r>
                        <a:rPr lang="en-US" sz="2000" u="none" strike="noStrike" dirty="0" smtClean="0">
                          <a:effectLst/>
                          <a:latin typeface="Arial" panose="020B0604020202020204" pitchFamily="34" charset="0"/>
                          <a:cs typeface="Arial" panose="020B0604020202020204" pitchFamily="34" charset="0"/>
                        </a:rPr>
                        <a:t>needed for</a:t>
                      </a:r>
                      <a:r>
                        <a:rPr lang="en-US" sz="2000" u="none" strike="noStrike" baseline="0" dirty="0" smtClean="0">
                          <a:effectLst/>
                          <a:latin typeface="Arial" panose="020B0604020202020204" pitchFamily="34" charset="0"/>
                          <a:cs typeface="Arial" panose="020B0604020202020204" pitchFamily="34" charset="0"/>
                        </a:rPr>
                        <a:t> adequacy</a:t>
                      </a:r>
                      <a:r>
                        <a:rPr lang="en-US" sz="2000" u="none" strike="noStrike" dirty="0" smtClean="0">
                          <a:effectLst/>
                          <a:latin typeface="Arial" panose="020B0604020202020204" pitchFamily="34" charset="0"/>
                          <a:cs typeface="Arial" panose="020B0604020202020204" pitchFamily="34" charset="0"/>
                        </a:rPr>
                        <a:t>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hMerge="1">
                  <a:txBody>
                    <a:bodyPr/>
                    <a:lstStyle/>
                    <a:p>
                      <a:endParaRPr lang="en-US"/>
                    </a:p>
                  </a:txBody>
                  <a:tcPr/>
                </a:tc>
                <a:tc>
                  <a:txBody>
                    <a:bodyPr/>
                    <a:lstStyle/>
                    <a:p>
                      <a:pPr algn="r" fontAlgn="b"/>
                      <a:r>
                        <a:rPr lang="en-US" sz="2000" u="none" strike="noStrike" dirty="0">
                          <a:effectLst/>
                          <a:latin typeface="Arial" panose="020B0604020202020204" pitchFamily="34" charset="0"/>
                          <a:cs typeface="Arial" panose="020B0604020202020204" pitchFamily="34" charset="0"/>
                        </a:rPr>
                        <a:t>90</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US" sz="2000" u="none" strike="noStrike" dirty="0">
                          <a:effectLst/>
                          <a:latin typeface="Arial" panose="020B0604020202020204" pitchFamily="34" charset="0"/>
                          <a:cs typeface="Arial" panose="020B0604020202020204" pitchFamily="34" charset="0"/>
                        </a:rPr>
                        <a:t>MW</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448733">
                <a:tc>
                  <a:txBody>
                    <a:bodyPr/>
                    <a:lstStyle/>
                    <a:p>
                      <a:pPr algn="l" fontAlgn="b"/>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gridSpan="2">
                  <a:txBody>
                    <a:bodyPr/>
                    <a:lstStyle/>
                    <a:p>
                      <a:pPr algn="l" fontAlgn="b"/>
                      <a:r>
                        <a:rPr lang="en-US" sz="2000" u="none" strike="noStrike" dirty="0" smtClean="0">
                          <a:solidFill>
                            <a:srgbClr val="FF0000"/>
                          </a:solidFill>
                          <a:effectLst/>
                          <a:latin typeface="Arial" panose="020B0604020202020204" pitchFamily="34" charset="0"/>
                          <a:cs typeface="Arial" panose="020B0604020202020204" pitchFamily="34" charset="0"/>
                        </a:rPr>
                        <a:t>Standalone Capacity </a:t>
                      </a:r>
                      <a:r>
                        <a:rPr lang="en-US" sz="2000" u="none" strike="noStrike" baseline="0" dirty="0" smtClean="0">
                          <a:solidFill>
                            <a:srgbClr val="FF0000"/>
                          </a:solidFill>
                          <a:effectLst/>
                          <a:latin typeface="Arial" panose="020B0604020202020204" pitchFamily="34" charset="0"/>
                          <a:cs typeface="Arial" panose="020B0604020202020204" pitchFamily="34" charset="0"/>
                        </a:rPr>
                        <a:t>= 90/3000</a:t>
                      </a:r>
                      <a:endParaRPr lang="en-US" sz="2000" b="1" i="0" u="none" strike="noStrike" dirty="0">
                        <a:solidFill>
                          <a:srgbClr val="FF0000"/>
                        </a:solidFill>
                        <a:effectLst/>
                        <a:latin typeface="Arial" panose="020B0604020202020204" pitchFamily="34" charset="0"/>
                        <a:cs typeface="Arial" panose="020B0604020202020204" pitchFamily="34" charset="0"/>
                      </a:endParaRPr>
                    </a:p>
                  </a:txBody>
                  <a:tcPr marL="9525" marR="9525" marT="9525" marB="0" anchor="b"/>
                </a:tc>
                <a:tc hMerge="1">
                  <a:txBody>
                    <a:bodyPr/>
                    <a:lstStyle/>
                    <a:p>
                      <a:endParaRPr lang="en-US"/>
                    </a:p>
                  </a:txBody>
                  <a:tcPr/>
                </a:tc>
                <a:tc>
                  <a:txBody>
                    <a:bodyPr/>
                    <a:lstStyle/>
                    <a:p>
                      <a:pPr algn="r" fontAlgn="b"/>
                      <a:r>
                        <a:rPr lang="en-US" sz="2000" u="none" strike="noStrike" dirty="0" smtClean="0">
                          <a:solidFill>
                            <a:srgbClr val="FF0000"/>
                          </a:solidFill>
                          <a:effectLst/>
                          <a:latin typeface="Arial" panose="020B0604020202020204" pitchFamily="34" charset="0"/>
                          <a:cs typeface="Arial" panose="020B0604020202020204" pitchFamily="34" charset="0"/>
                        </a:rPr>
                        <a:t>3.0</a:t>
                      </a:r>
                      <a:endParaRPr lang="en-US" sz="2000" b="1" i="0" u="none" strike="noStrike" dirty="0">
                        <a:solidFill>
                          <a:srgbClr val="FF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US" sz="2000" b="0" i="0" u="none" strike="noStrike" dirty="0" smtClean="0">
                          <a:solidFill>
                            <a:srgbClr val="FF0000"/>
                          </a:solidFill>
                          <a:effectLst/>
                          <a:latin typeface="Arial" panose="020B0604020202020204" pitchFamily="34" charset="0"/>
                          <a:cs typeface="Arial" panose="020B0604020202020204" pitchFamily="34" charset="0"/>
                        </a:rPr>
                        <a:t>%</a:t>
                      </a:r>
                      <a:endParaRPr lang="en-US" sz="2000" b="0" i="0" u="none" strike="noStrike" dirty="0">
                        <a:solidFill>
                          <a:srgbClr val="FF0000"/>
                        </a:solidFill>
                        <a:effectLst/>
                        <a:latin typeface="Arial" panose="020B0604020202020204" pitchFamily="34" charset="0"/>
                        <a:cs typeface="Arial" panose="020B0604020202020204" pitchFamily="34" charset="0"/>
                      </a:endParaRPr>
                    </a:p>
                  </a:txBody>
                  <a:tcPr marL="9525" marR="9525" marT="9525" marB="0" anchor="b"/>
                </a:tc>
              </a:tr>
              <a:tr h="448733">
                <a:tc>
                  <a:txBody>
                    <a:bodyPr/>
                    <a:lstStyle/>
                    <a:p>
                      <a:pPr algn="l" fontAlgn="b"/>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gridSpan="2">
                  <a:txBody>
                    <a:bodyPr/>
                    <a:lstStyle/>
                    <a:p>
                      <a:endParaRPr lang="en-US"/>
                    </a:p>
                  </a:txBody>
                  <a:tcPr marL="9525" marR="9525" marT="9525" marB="0" anchor="b"/>
                </a:tc>
                <a:tc hMerge="1">
                  <a:txBody>
                    <a:bodyPr/>
                    <a:lstStyle/>
                    <a:p>
                      <a:endParaRPr lang="en-US"/>
                    </a:p>
                  </a:txBody>
                  <a:tcPr/>
                </a:tc>
                <a:tc>
                  <a:txBody>
                    <a:bodyPr/>
                    <a:lstStyle/>
                    <a:p>
                      <a:endParaRPr lang="en-US"/>
                    </a:p>
                  </a:txBody>
                  <a:tcPr marL="9525" marR="9525" marT="9525" marB="0" anchor="b"/>
                </a:tc>
                <a:tc>
                  <a:txBody>
                    <a:bodyPr/>
                    <a:lstStyle/>
                    <a:p>
                      <a:endParaRPr lang="en-US" dirty="0"/>
                    </a:p>
                  </a:txBody>
                  <a:tcPr marL="9525" marR="9525" marT="9525" marB="0" anchor="b"/>
                </a:tc>
              </a:tr>
              <a:tr h="448733">
                <a:tc>
                  <a:txBody>
                    <a:bodyPr/>
                    <a:lstStyle/>
                    <a:p>
                      <a:pPr algn="l" fontAlgn="b"/>
                      <a:r>
                        <a:rPr lang="en-US" sz="2000" u="none" strike="noStrike" dirty="0" smtClean="0">
                          <a:effectLst/>
                          <a:latin typeface="Arial" panose="020B0604020202020204" pitchFamily="34" charset="0"/>
                          <a:cs typeface="Arial" panose="020B0604020202020204" pitchFamily="34" charset="0"/>
                        </a:rPr>
                        <a:t>Integrated Capacity</a:t>
                      </a:r>
                      <a:endParaRPr lang="en-US" sz="20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US" sz="2000" u="none" strike="noStrike" dirty="0">
                          <a:effectLst/>
                          <a:latin typeface="Arial" panose="020B0604020202020204" pitchFamily="34" charset="0"/>
                          <a:cs typeface="Arial" panose="020B0604020202020204" pitchFamily="34" charset="0"/>
                        </a:rPr>
                        <a:t>Added </a:t>
                      </a:r>
                      <a:r>
                        <a:rPr lang="en-US" sz="2000" u="none" strike="noStrike" dirty="0" smtClean="0">
                          <a:effectLst/>
                          <a:latin typeface="Arial" panose="020B0604020202020204" pitchFamily="34" charset="0"/>
                          <a:cs typeface="Arial" panose="020B0604020202020204" pitchFamily="34" charset="0"/>
                        </a:rPr>
                        <a:t>Wind</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2000" u="none" strike="noStrike" dirty="0">
                          <a:effectLst/>
                          <a:latin typeface="Arial" panose="020B0604020202020204" pitchFamily="34" charset="0"/>
                          <a:cs typeface="Arial" panose="020B0604020202020204" pitchFamily="34" charset="0"/>
                        </a:rPr>
                        <a:t>3000</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US" sz="2000" u="none" strike="noStrike" dirty="0">
                          <a:effectLst/>
                          <a:latin typeface="Arial" panose="020B0604020202020204" pitchFamily="34" charset="0"/>
                          <a:cs typeface="Arial" panose="020B0604020202020204" pitchFamily="34" charset="0"/>
                        </a:rPr>
                        <a:t>MW</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448733">
                <a:tc>
                  <a:txBody>
                    <a:bodyPr/>
                    <a:lstStyle/>
                    <a:p>
                      <a:pPr algn="l" fontAlgn="b"/>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gridSpan="2">
                  <a:txBody>
                    <a:bodyPr/>
                    <a:lstStyle/>
                    <a:p>
                      <a:pPr algn="l" fontAlgn="b"/>
                      <a:r>
                        <a:rPr lang="en-US" sz="2000" u="none" strike="noStrike" dirty="0">
                          <a:effectLst/>
                          <a:latin typeface="Arial" panose="020B0604020202020204" pitchFamily="34" charset="0"/>
                          <a:cs typeface="Arial" panose="020B0604020202020204" pitchFamily="34" charset="0"/>
                        </a:rPr>
                        <a:t>Reduction in MW </a:t>
                      </a:r>
                      <a:r>
                        <a:rPr lang="en-US" sz="2000" u="none" strike="noStrike" dirty="0" smtClean="0">
                          <a:effectLst/>
                          <a:latin typeface="Arial" panose="020B0604020202020204" pitchFamily="34" charset="0"/>
                          <a:cs typeface="Arial" panose="020B0604020202020204" pitchFamily="34" charset="0"/>
                        </a:rPr>
                        <a:t>needed</a:t>
                      </a:r>
                      <a:r>
                        <a:rPr lang="en-US" sz="2000" u="none" strike="noStrike" baseline="0" dirty="0" smtClean="0">
                          <a:effectLst/>
                          <a:latin typeface="Arial" panose="020B0604020202020204" pitchFamily="34" charset="0"/>
                          <a:cs typeface="Arial" panose="020B0604020202020204" pitchFamily="34" charset="0"/>
                        </a:rPr>
                        <a:t> for adequacy</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hMerge="1">
                  <a:txBody>
                    <a:bodyPr/>
                    <a:lstStyle/>
                    <a:p>
                      <a:endParaRPr lang="en-US"/>
                    </a:p>
                  </a:txBody>
                  <a:tcPr/>
                </a:tc>
                <a:tc>
                  <a:txBody>
                    <a:bodyPr/>
                    <a:lstStyle/>
                    <a:p>
                      <a:pPr algn="r" fontAlgn="b"/>
                      <a:r>
                        <a:rPr lang="en-US" sz="2000" u="none" strike="noStrike" dirty="0">
                          <a:effectLst/>
                          <a:latin typeface="Arial" panose="020B0604020202020204" pitchFamily="34" charset="0"/>
                          <a:cs typeface="Arial" panose="020B0604020202020204" pitchFamily="34" charset="0"/>
                        </a:rPr>
                        <a:t>286</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US" sz="2000" b="0" i="0" u="none" strike="noStrike" dirty="0" smtClean="0">
                          <a:solidFill>
                            <a:srgbClr val="000000"/>
                          </a:solidFill>
                          <a:effectLst/>
                          <a:latin typeface="Arial" panose="020B0604020202020204" pitchFamily="34" charset="0"/>
                          <a:cs typeface="Arial" panose="020B0604020202020204" pitchFamily="34" charset="0"/>
                        </a:rPr>
                        <a:t>MW</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448733">
                <a:tc>
                  <a:txBody>
                    <a:bodyPr/>
                    <a:lstStyle/>
                    <a:p>
                      <a:pPr algn="l" fontAlgn="b"/>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gridSpan="2">
                  <a:txBody>
                    <a:bodyPr/>
                    <a:lstStyle/>
                    <a:p>
                      <a:pPr algn="l" fontAlgn="b"/>
                      <a:r>
                        <a:rPr lang="en-US" sz="2000" b="0" u="none" strike="noStrike" dirty="0">
                          <a:solidFill>
                            <a:srgbClr val="FF0000"/>
                          </a:solidFill>
                          <a:effectLst/>
                          <a:latin typeface="Arial" panose="020B0604020202020204" pitchFamily="34" charset="0"/>
                          <a:cs typeface="Arial" panose="020B0604020202020204" pitchFamily="34" charset="0"/>
                        </a:rPr>
                        <a:t>Integrated </a:t>
                      </a:r>
                      <a:r>
                        <a:rPr lang="en-US" sz="2000" b="0" u="none" strike="noStrike" dirty="0" smtClean="0">
                          <a:solidFill>
                            <a:srgbClr val="FF0000"/>
                          </a:solidFill>
                          <a:effectLst/>
                          <a:latin typeface="Arial" panose="020B0604020202020204" pitchFamily="34" charset="0"/>
                          <a:cs typeface="Arial" panose="020B0604020202020204" pitchFamily="34" charset="0"/>
                        </a:rPr>
                        <a:t>Capacity </a:t>
                      </a:r>
                      <a:r>
                        <a:rPr lang="en-US" sz="2000" b="0" i="0" u="none" strike="noStrike" dirty="0" smtClean="0">
                          <a:solidFill>
                            <a:srgbClr val="FF0000"/>
                          </a:solidFill>
                          <a:effectLst/>
                          <a:latin typeface="Arial" panose="020B0604020202020204" pitchFamily="34" charset="0"/>
                          <a:cs typeface="Arial" panose="020B0604020202020204" pitchFamily="34" charset="0"/>
                        </a:rPr>
                        <a:t>= 286/3000</a:t>
                      </a:r>
                      <a:endParaRPr lang="en-US" sz="2000" b="0" i="0" u="none" strike="noStrike" dirty="0">
                        <a:solidFill>
                          <a:srgbClr val="FF0000"/>
                        </a:solidFill>
                        <a:effectLst/>
                        <a:latin typeface="Arial" panose="020B0604020202020204" pitchFamily="34" charset="0"/>
                        <a:cs typeface="Arial" panose="020B0604020202020204" pitchFamily="34" charset="0"/>
                      </a:endParaRPr>
                    </a:p>
                  </a:txBody>
                  <a:tcPr marL="9525" marR="9525" marT="9525" marB="0" anchor="b"/>
                </a:tc>
                <a:tc hMerge="1">
                  <a:txBody>
                    <a:bodyPr/>
                    <a:lstStyle/>
                    <a:p>
                      <a:endParaRPr lang="en-US"/>
                    </a:p>
                  </a:txBody>
                  <a:tcPr/>
                </a:tc>
                <a:tc>
                  <a:txBody>
                    <a:bodyPr/>
                    <a:lstStyle/>
                    <a:p>
                      <a:pPr algn="r" fontAlgn="b"/>
                      <a:r>
                        <a:rPr lang="en-US" sz="2000" u="none" strike="noStrike" dirty="0" smtClean="0">
                          <a:solidFill>
                            <a:srgbClr val="FF0000"/>
                          </a:solidFill>
                          <a:effectLst/>
                          <a:latin typeface="Arial" panose="020B0604020202020204" pitchFamily="34" charset="0"/>
                          <a:cs typeface="Arial" panose="020B0604020202020204" pitchFamily="34" charset="0"/>
                        </a:rPr>
                        <a:t>9.5 </a:t>
                      </a:r>
                      <a:endParaRPr lang="en-US" sz="2000" b="1" i="0" u="none" strike="noStrike" dirty="0">
                        <a:solidFill>
                          <a:srgbClr val="FF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US" sz="2000" b="0" i="0" u="none" strike="noStrike" dirty="0" smtClean="0">
                          <a:solidFill>
                            <a:srgbClr val="FF0000"/>
                          </a:solidFill>
                          <a:effectLst/>
                          <a:latin typeface="Arial" panose="020B0604020202020204" pitchFamily="34" charset="0"/>
                          <a:cs typeface="Arial" panose="020B0604020202020204" pitchFamily="34" charset="0"/>
                        </a:rPr>
                        <a:t>%</a:t>
                      </a:r>
                      <a:endParaRPr lang="en-US" sz="2000" b="0" i="0" u="none" strike="noStrike" dirty="0">
                        <a:solidFill>
                          <a:srgbClr val="FF0000"/>
                        </a:solidFill>
                        <a:effectLst/>
                        <a:latin typeface="Arial" panose="020B0604020202020204" pitchFamily="34" charset="0"/>
                        <a:cs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40457976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7</a:t>
            </a:r>
            <a:r>
              <a:rPr lang="en-US" baseline="30000" dirty="0" smtClean="0"/>
              <a:t>th</a:t>
            </a:r>
            <a:r>
              <a:rPr lang="en-US" dirty="0" smtClean="0"/>
              <a:t> Power Plan ASCC </a:t>
            </a:r>
            <a:r>
              <a:rPr lang="en-US" dirty="0"/>
              <a:t>Values </a:t>
            </a:r>
            <a:r>
              <a:rPr lang="en-US" dirty="0" smtClean="0"/>
              <a:t/>
            </a:r>
            <a:br>
              <a:rPr lang="en-US" dirty="0" smtClean="0"/>
            </a:br>
            <a:r>
              <a:rPr lang="en-US" sz="3100" dirty="0" smtClean="0"/>
              <a:t>(relative to nameplate capacity)</a:t>
            </a:r>
            <a:endParaRPr lang="en-US" sz="3100" dirty="0"/>
          </a:p>
        </p:txBody>
      </p:sp>
      <p:sp>
        <p:nvSpPr>
          <p:cNvPr id="3" name="Slide Number Placeholder 2"/>
          <p:cNvSpPr>
            <a:spLocks noGrp="1"/>
          </p:cNvSpPr>
          <p:nvPr>
            <p:ph type="sldNum" sz="quarter" idx="12"/>
          </p:nvPr>
        </p:nvSpPr>
        <p:spPr/>
        <p:txBody>
          <a:bodyPr/>
          <a:lstStyle/>
          <a:p>
            <a:fld id="{AA410EB8-A01E-483B-9F37-9B9DDCDD7179}" type="slidenum">
              <a:rPr lang="en-US" smtClean="0"/>
              <a:pPr/>
              <a:t>5</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63505585"/>
              </p:ext>
            </p:extLst>
          </p:nvPr>
        </p:nvGraphicFramePr>
        <p:xfrm>
          <a:off x="723901" y="1524000"/>
          <a:ext cx="7696198" cy="3581400"/>
        </p:xfrm>
        <a:graphic>
          <a:graphicData uri="http://schemas.openxmlformats.org/drawingml/2006/table">
            <a:tbl>
              <a:tblPr firstRow="1" firstCol="1" bandRow="1">
                <a:tableStyleId>{5C22544A-7EE6-4342-B048-85BDC9FD1C3A}</a:tableStyleId>
              </a:tblPr>
              <a:tblGrid>
                <a:gridCol w="2934130"/>
                <a:gridCol w="1190517"/>
                <a:gridCol w="1190517"/>
                <a:gridCol w="1190517"/>
                <a:gridCol w="1190517"/>
              </a:tblGrid>
              <a:tr h="596900">
                <a:tc>
                  <a:txBody>
                    <a:bodyPr/>
                    <a:lstStyle/>
                    <a:p>
                      <a:pPr marL="0" marR="0">
                        <a:lnSpc>
                          <a:spcPts val="1400"/>
                        </a:lnSpc>
                        <a:spcBef>
                          <a:spcPts val="600"/>
                        </a:spcBef>
                        <a:spcAft>
                          <a:spcPts val="600"/>
                        </a:spcAft>
                      </a:pPr>
                      <a:r>
                        <a:rPr lang="en-US" sz="2400" dirty="0">
                          <a:effectLst/>
                        </a:rPr>
                        <a:t>Resource</a:t>
                      </a:r>
                      <a:endParaRPr lang="en-US" sz="2400" dirty="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dirty="0">
                          <a:effectLst/>
                        </a:rPr>
                        <a:t>Q1</a:t>
                      </a:r>
                      <a:endParaRPr lang="en-US" sz="2400" dirty="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dirty="0">
                          <a:effectLst/>
                        </a:rPr>
                        <a:t>Q2</a:t>
                      </a:r>
                      <a:endParaRPr lang="en-US" sz="2400" dirty="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dirty="0">
                          <a:effectLst/>
                        </a:rPr>
                        <a:t>Q3</a:t>
                      </a:r>
                      <a:endParaRPr lang="en-US" sz="2400" dirty="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dirty="0">
                          <a:effectLst/>
                        </a:rPr>
                        <a:t>Q4</a:t>
                      </a:r>
                      <a:endParaRPr lang="en-US" sz="2400" dirty="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r>
              <a:tr h="596900">
                <a:tc>
                  <a:txBody>
                    <a:bodyPr/>
                    <a:lstStyle/>
                    <a:p>
                      <a:pPr marL="0" marR="0">
                        <a:lnSpc>
                          <a:spcPts val="1400"/>
                        </a:lnSpc>
                        <a:spcBef>
                          <a:spcPts val="600"/>
                        </a:spcBef>
                        <a:spcAft>
                          <a:spcPts val="600"/>
                        </a:spcAft>
                      </a:pPr>
                      <a:r>
                        <a:rPr lang="en-US" sz="2400">
                          <a:effectLst/>
                        </a:rPr>
                        <a:t>Solar PV </a:t>
                      </a:r>
                      <a:endParaRPr lang="en-US" sz="240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a:effectLst/>
                        </a:rPr>
                        <a:t>0.26</a:t>
                      </a:r>
                      <a:endParaRPr lang="en-US" sz="240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a:effectLst/>
                        </a:rPr>
                        <a:t>0.81</a:t>
                      </a:r>
                      <a:endParaRPr lang="en-US" sz="240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a:effectLst/>
                        </a:rPr>
                        <a:t>0.81</a:t>
                      </a:r>
                      <a:endParaRPr lang="en-US" sz="240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dirty="0">
                          <a:effectLst/>
                        </a:rPr>
                        <a:t>0.42</a:t>
                      </a:r>
                      <a:endParaRPr lang="en-US" sz="2400" dirty="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r>
              <a:tr h="596900">
                <a:tc>
                  <a:txBody>
                    <a:bodyPr/>
                    <a:lstStyle/>
                    <a:p>
                      <a:pPr marL="0" marR="0">
                        <a:lnSpc>
                          <a:spcPts val="1400"/>
                        </a:lnSpc>
                        <a:spcBef>
                          <a:spcPts val="600"/>
                        </a:spcBef>
                        <a:spcAft>
                          <a:spcPts val="600"/>
                        </a:spcAft>
                      </a:pPr>
                      <a:r>
                        <a:rPr lang="en-US" sz="2400" dirty="0">
                          <a:effectLst/>
                        </a:rPr>
                        <a:t>Energy </a:t>
                      </a:r>
                      <a:r>
                        <a:rPr lang="en-US" sz="2400" dirty="0" smtClean="0">
                          <a:effectLst/>
                        </a:rPr>
                        <a:t>Efficiency</a:t>
                      </a:r>
                      <a:r>
                        <a:rPr lang="en-US" sz="2400" baseline="30000" dirty="0" smtClean="0">
                          <a:effectLst/>
                        </a:rPr>
                        <a:t>1</a:t>
                      </a:r>
                      <a:endParaRPr lang="en-US" sz="2400" baseline="30000" dirty="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dirty="0">
                          <a:effectLst/>
                        </a:rPr>
                        <a:t>1.24</a:t>
                      </a:r>
                      <a:endParaRPr lang="en-US" sz="2400" dirty="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a:effectLst/>
                        </a:rPr>
                        <a:t>1.01</a:t>
                      </a:r>
                      <a:endParaRPr lang="en-US" sz="240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a:effectLst/>
                        </a:rPr>
                        <a:t>1.14</a:t>
                      </a:r>
                      <a:endParaRPr lang="en-US" sz="240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dirty="0">
                          <a:effectLst/>
                        </a:rPr>
                        <a:t>1.16</a:t>
                      </a:r>
                      <a:endParaRPr lang="en-US" sz="2400" dirty="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r>
              <a:tr h="596900">
                <a:tc>
                  <a:txBody>
                    <a:bodyPr/>
                    <a:lstStyle/>
                    <a:p>
                      <a:pPr marL="0" marR="0">
                        <a:lnSpc>
                          <a:spcPts val="1400"/>
                        </a:lnSpc>
                        <a:spcBef>
                          <a:spcPts val="600"/>
                        </a:spcBef>
                        <a:spcAft>
                          <a:spcPts val="600"/>
                        </a:spcAft>
                      </a:pPr>
                      <a:r>
                        <a:rPr lang="en-US" sz="2400" dirty="0" smtClean="0">
                          <a:effectLst/>
                        </a:rPr>
                        <a:t>Gorge Wind </a:t>
                      </a:r>
                      <a:endParaRPr lang="en-US" sz="2400" dirty="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a:effectLst/>
                        </a:rPr>
                        <a:t>0.03</a:t>
                      </a:r>
                      <a:endParaRPr lang="en-US" sz="240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a:effectLst/>
                        </a:rPr>
                        <a:t>0.11</a:t>
                      </a:r>
                      <a:endParaRPr lang="en-US" sz="240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a:effectLst/>
                        </a:rPr>
                        <a:t>0.11</a:t>
                      </a:r>
                      <a:endParaRPr lang="en-US" sz="240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dirty="0">
                          <a:effectLst/>
                        </a:rPr>
                        <a:t>0.08</a:t>
                      </a:r>
                      <a:endParaRPr lang="en-US" sz="2400" dirty="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r>
              <a:tr h="596900">
                <a:tc>
                  <a:txBody>
                    <a:bodyPr/>
                    <a:lstStyle/>
                    <a:p>
                      <a:pPr marL="0" marR="0">
                        <a:lnSpc>
                          <a:spcPts val="1400"/>
                        </a:lnSpc>
                        <a:spcBef>
                          <a:spcPts val="600"/>
                        </a:spcBef>
                        <a:spcAft>
                          <a:spcPts val="600"/>
                        </a:spcAft>
                      </a:pPr>
                      <a:r>
                        <a:rPr lang="en-US" sz="2400">
                          <a:effectLst/>
                        </a:rPr>
                        <a:t>Gas-Fired Turbine</a:t>
                      </a:r>
                      <a:endParaRPr lang="en-US" sz="240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a:effectLst/>
                        </a:rPr>
                        <a:t>1.28</a:t>
                      </a:r>
                      <a:endParaRPr lang="en-US" sz="240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a:effectLst/>
                        </a:rPr>
                        <a:t>1.00</a:t>
                      </a:r>
                      <a:endParaRPr lang="en-US" sz="240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a:effectLst/>
                        </a:rPr>
                        <a:t>1.02</a:t>
                      </a:r>
                      <a:endParaRPr lang="en-US" sz="240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dirty="0">
                          <a:effectLst/>
                        </a:rPr>
                        <a:t>1.20</a:t>
                      </a:r>
                      <a:endParaRPr lang="en-US" sz="2400" dirty="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r>
              <a:tr h="596900">
                <a:tc>
                  <a:txBody>
                    <a:bodyPr/>
                    <a:lstStyle/>
                    <a:p>
                      <a:pPr marL="0" marR="0">
                        <a:lnSpc>
                          <a:spcPts val="1400"/>
                        </a:lnSpc>
                        <a:spcBef>
                          <a:spcPts val="600"/>
                        </a:spcBef>
                        <a:spcAft>
                          <a:spcPts val="600"/>
                        </a:spcAft>
                      </a:pPr>
                      <a:r>
                        <a:rPr lang="en-US" sz="2400">
                          <a:effectLst/>
                        </a:rPr>
                        <a:t>Geothermal </a:t>
                      </a:r>
                      <a:endParaRPr lang="en-US" sz="240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a:effectLst/>
                        </a:rPr>
                        <a:t>1.28</a:t>
                      </a:r>
                      <a:endParaRPr lang="en-US" sz="240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a:effectLst/>
                        </a:rPr>
                        <a:t>1.00</a:t>
                      </a:r>
                      <a:endParaRPr lang="en-US" sz="240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a:effectLst/>
                        </a:rPr>
                        <a:t>1.02</a:t>
                      </a:r>
                      <a:endParaRPr lang="en-US" sz="240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marL="0" marR="0" algn="ctr">
                        <a:lnSpc>
                          <a:spcPts val="1400"/>
                        </a:lnSpc>
                        <a:spcBef>
                          <a:spcPts val="600"/>
                        </a:spcBef>
                        <a:spcAft>
                          <a:spcPts val="600"/>
                        </a:spcAft>
                      </a:pPr>
                      <a:r>
                        <a:rPr lang="en-US" sz="2400" dirty="0">
                          <a:effectLst/>
                        </a:rPr>
                        <a:t>1.20</a:t>
                      </a:r>
                      <a:endParaRPr lang="en-US" sz="2400" dirty="0">
                        <a:solidFill>
                          <a:srgbClr val="000000"/>
                        </a:solidFill>
                        <a:effectLst/>
                        <a:latin typeface="Arial" panose="020B0604020202020204" pitchFamily="34" charset="0"/>
                        <a:ea typeface="Times New Roman" panose="02020603050405020304" pitchFamily="18" charset="0"/>
                      </a:endParaRPr>
                    </a:p>
                  </a:txBody>
                  <a:tcPr marL="68580" marR="68580" marT="0" marB="0" anchor="ctr"/>
                </a:tc>
              </a:tr>
            </a:tbl>
          </a:graphicData>
        </a:graphic>
      </p:graphicFrame>
      <p:sp>
        <p:nvSpPr>
          <p:cNvPr id="5" name="TextBox 4"/>
          <p:cNvSpPr txBox="1"/>
          <p:nvPr/>
        </p:nvSpPr>
        <p:spPr>
          <a:xfrm>
            <a:off x="723901" y="5221287"/>
            <a:ext cx="8000998" cy="738664"/>
          </a:xfrm>
          <a:prstGeom prst="rect">
            <a:avLst/>
          </a:prstGeom>
          <a:noFill/>
        </p:spPr>
        <p:txBody>
          <a:bodyPr wrap="square" rtlCol="0">
            <a:spAutoFit/>
          </a:bodyPr>
          <a:lstStyle/>
          <a:p>
            <a:r>
              <a:rPr lang="en-US" sz="1400" baseline="30000" dirty="0" smtClean="0"/>
              <a:t>1</a:t>
            </a:r>
            <a:r>
              <a:rPr lang="en-US" sz="1400" dirty="0" smtClean="0"/>
              <a:t>The “nameplate” capacity value for EE is roughly estimated to be 1.9 times the energy savings during winter and 1.2 times the energy savings in summer. The ASCC values are applied to the “nameplate” capacity value for EE to get the integrated capacity value.</a:t>
            </a:r>
            <a:endParaRPr lang="en-US" sz="1400" dirty="0"/>
          </a:p>
        </p:txBody>
      </p:sp>
    </p:spTree>
    <p:extLst>
      <p:ext uri="{BB962C8B-B14F-4D97-AF65-F5344CB8AC3E}">
        <p14:creationId xmlns:p14="http://schemas.microsoft.com/office/powerpoint/2010/main" val="13902806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p:spPr>
        <p:txBody>
          <a:bodyPr/>
          <a:lstStyle/>
          <a:p>
            <a:r>
              <a:rPr lang="en-US" dirty="0" smtClean="0"/>
              <a:t>2021-22 Adequacy Summary</a:t>
            </a:r>
            <a:r>
              <a:rPr lang="en-US" baseline="30000" dirty="0" smtClean="0"/>
              <a:t>1</a:t>
            </a:r>
            <a:endParaRPr lang="en-US" baseline="30000" dirty="0"/>
          </a:p>
        </p:txBody>
      </p:sp>
      <p:sp>
        <p:nvSpPr>
          <p:cNvPr id="3" name="Content Placeholder 2"/>
          <p:cNvSpPr>
            <a:spLocks noGrp="1"/>
          </p:cNvSpPr>
          <p:nvPr>
            <p:ph idx="1"/>
          </p:nvPr>
        </p:nvSpPr>
        <p:spPr>
          <a:xfrm>
            <a:off x="457200" y="1105049"/>
            <a:ext cx="8229600" cy="4152752"/>
          </a:xfrm>
        </p:spPr>
        <p:txBody>
          <a:bodyPr>
            <a:normAutofit fontScale="55000" lnSpcReduction="20000"/>
          </a:bodyPr>
          <a:lstStyle/>
          <a:p>
            <a:r>
              <a:rPr lang="en-US" sz="4500" b="1" dirty="0" smtClean="0">
                <a:solidFill>
                  <a:srgbClr val="FF0000"/>
                </a:solidFill>
              </a:rPr>
              <a:t>2021 LOLP = 6.9%</a:t>
            </a:r>
          </a:p>
          <a:p>
            <a:pPr lvl="1">
              <a:buFont typeface="Arial" panose="020B0604020202020204" pitchFamily="34" charset="0"/>
              <a:buChar char="•"/>
            </a:pPr>
            <a:r>
              <a:rPr lang="en-US" dirty="0"/>
              <a:t>Boardman, Centralia 1 and N Valmy 1 plants retire (1,457 MW)</a:t>
            </a:r>
          </a:p>
          <a:p>
            <a:pPr lvl="1">
              <a:buFont typeface="Arial" panose="020B0604020202020204" pitchFamily="34" charset="0"/>
              <a:buChar char="•"/>
            </a:pPr>
            <a:r>
              <a:rPr lang="en-US" dirty="0" smtClean="0"/>
              <a:t>New load forecast shows lower winter peaks </a:t>
            </a:r>
          </a:p>
          <a:p>
            <a:pPr lvl="1">
              <a:buFont typeface="Arial" panose="020B0604020202020204" pitchFamily="34" charset="0"/>
              <a:buChar char="•"/>
            </a:pPr>
            <a:r>
              <a:rPr lang="en-US" dirty="0" smtClean="0"/>
              <a:t>New Canadian operation increases US hydro generation in summer but lowers hydro generation in October </a:t>
            </a:r>
          </a:p>
          <a:p>
            <a:pPr lvl="1">
              <a:buFont typeface="Arial" panose="020B0604020202020204" pitchFamily="34" charset="0"/>
              <a:buChar char="•"/>
            </a:pPr>
            <a:r>
              <a:rPr lang="en-US" dirty="0" smtClean="0"/>
              <a:t>New assumption – add spot market access in October</a:t>
            </a:r>
          </a:p>
          <a:p>
            <a:pPr lvl="1">
              <a:buFont typeface="Arial" panose="020B0604020202020204" pitchFamily="34" charset="0"/>
              <a:buChar char="•"/>
            </a:pPr>
            <a:r>
              <a:rPr lang="en-US" dirty="0"/>
              <a:t>Reduced balancing reserves </a:t>
            </a:r>
            <a:r>
              <a:rPr lang="en-US" dirty="0" smtClean="0"/>
              <a:t>slightly increase </a:t>
            </a:r>
            <a:r>
              <a:rPr lang="en-US" dirty="0"/>
              <a:t>hydro sustained peak</a:t>
            </a:r>
          </a:p>
          <a:p>
            <a:pPr lvl="1">
              <a:buFont typeface="Arial" panose="020B0604020202020204" pitchFamily="34" charset="0"/>
              <a:buChar char="•"/>
            </a:pPr>
            <a:endParaRPr lang="en-US" dirty="0" smtClean="0"/>
          </a:p>
          <a:p>
            <a:r>
              <a:rPr lang="en-US" sz="4500" b="1" dirty="0" smtClean="0">
                <a:solidFill>
                  <a:srgbClr val="FF0000"/>
                </a:solidFill>
              </a:rPr>
              <a:t>2022 LOLP = 7.2%</a:t>
            </a:r>
          </a:p>
          <a:p>
            <a:pPr lvl="1">
              <a:buFont typeface="Arial" panose="020B0604020202020204" pitchFamily="34" charset="0"/>
              <a:buChar char="•"/>
            </a:pPr>
            <a:r>
              <a:rPr lang="en-US" dirty="0" smtClean="0"/>
              <a:t>Colstrip 1 and 2 and Pasco plants retire (352 MW)</a:t>
            </a:r>
          </a:p>
          <a:p>
            <a:pPr lvl="1">
              <a:buFont typeface="Arial" panose="020B0604020202020204" pitchFamily="34" charset="0"/>
              <a:buChar char="•"/>
            </a:pPr>
            <a:r>
              <a:rPr lang="en-US" dirty="0" smtClean="0"/>
              <a:t>317 aMW of EE and 100 aMW of codes &amp; standards savings</a:t>
            </a:r>
          </a:p>
          <a:p>
            <a:pPr lvl="1">
              <a:buFont typeface="Arial" panose="020B0604020202020204" pitchFamily="34" charset="0"/>
              <a:buChar char="•"/>
            </a:pPr>
            <a:endParaRPr lang="en-US" dirty="0" smtClean="0"/>
          </a:p>
          <a:p>
            <a:r>
              <a:rPr lang="en-US" sz="4500" b="1" dirty="0" smtClean="0">
                <a:solidFill>
                  <a:srgbClr val="FF0000"/>
                </a:solidFill>
              </a:rPr>
              <a:t>Effective Capacity Needed in 2021 ≈ 400 MW</a:t>
            </a:r>
            <a:br>
              <a:rPr lang="en-US" sz="4500" b="1" dirty="0" smtClean="0">
                <a:solidFill>
                  <a:srgbClr val="FF0000"/>
                </a:solidFill>
              </a:rPr>
            </a:br>
            <a:r>
              <a:rPr lang="en-US" sz="2900" dirty="0" smtClean="0"/>
              <a:t>(adding 400 MW in 2021 also covers the adequacy need in 2022)</a:t>
            </a:r>
            <a:endParaRPr lang="en-US" sz="2900" b="1" dirty="0" smtClean="0">
              <a:solidFill>
                <a:srgbClr val="FF0000"/>
              </a:solidFill>
            </a:endParaRPr>
          </a:p>
        </p:txBody>
      </p:sp>
      <p:sp>
        <p:nvSpPr>
          <p:cNvPr id="6" name="TextBox 5"/>
          <p:cNvSpPr txBox="1"/>
          <p:nvPr/>
        </p:nvSpPr>
        <p:spPr>
          <a:xfrm>
            <a:off x="657225" y="5267326"/>
            <a:ext cx="8001000" cy="646331"/>
          </a:xfrm>
          <a:prstGeom prst="rect">
            <a:avLst/>
          </a:prstGeom>
          <a:noFill/>
        </p:spPr>
        <p:txBody>
          <a:bodyPr wrap="square" rtlCol="0">
            <a:spAutoFit/>
          </a:bodyPr>
          <a:lstStyle/>
          <a:p>
            <a:r>
              <a:rPr lang="en-US" baseline="30000" dirty="0" smtClean="0"/>
              <a:t>1</a:t>
            </a:r>
            <a:r>
              <a:rPr lang="en-US" dirty="0"/>
              <a:t>LOLP values and needed capacity can change significantly depending on future demand and </a:t>
            </a:r>
            <a:r>
              <a:rPr lang="en-US" dirty="0" smtClean="0"/>
              <a:t>Southwest market </a:t>
            </a:r>
            <a:r>
              <a:rPr lang="en-US" dirty="0"/>
              <a:t>availability</a:t>
            </a:r>
            <a:r>
              <a:rPr lang="en-US" dirty="0" smtClean="0"/>
              <a:t>.</a:t>
            </a:r>
            <a:endParaRPr lang="en-US" dirty="0"/>
          </a:p>
        </p:txBody>
      </p:sp>
      <p:sp>
        <p:nvSpPr>
          <p:cNvPr id="7" name="Slide Number Placeholder 6"/>
          <p:cNvSpPr>
            <a:spLocks noGrp="1"/>
          </p:cNvSpPr>
          <p:nvPr>
            <p:ph type="sldNum" sz="quarter" idx="12"/>
          </p:nvPr>
        </p:nvSpPr>
        <p:spPr/>
        <p:txBody>
          <a:bodyPr/>
          <a:lstStyle/>
          <a:p>
            <a:fld id="{7F489204-8078-4BBB-BA50-D0F034448D6F}" type="slidenum">
              <a:rPr lang="en-US" smtClean="0"/>
              <a:pPr/>
              <a:t>6</a:t>
            </a:fld>
            <a:endParaRPr lang="en-US" dirty="0"/>
          </a:p>
        </p:txBody>
      </p:sp>
    </p:spTree>
    <p:extLst>
      <p:ext uri="{BB962C8B-B14F-4D97-AF65-F5344CB8AC3E}">
        <p14:creationId xmlns:p14="http://schemas.microsoft.com/office/powerpoint/2010/main" val="25414896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2022 LOLP Heat Map</a:t>
            </a:r>
            <a:endParaRPr lang="en-US" dirty="0"/>
          </a:p>
        </p:txBody>
      </p:sp>
      <p:graphicFrame>
        <p:nvGraphicFramePr>
          <p:cNvPr id="5" name="Table 4"/>
          <p:cNvGraphicFramePr>
            <a:graphicFrameLocks noGrp="1"/>
          </p:cNvGraphicFramePr>
          <p:nvPr>
            <p:extLst/>
          </p:nvPr>
        </p:nvGraphicFramePr>
        <p:xfrm>
          <a:off x="457201" y="1524001"/>
          <a:ext cx="8229600" cy="3058158"/>
        </p:xfrm>
        <a:graphic>
          <a:graphicData uri="http://schemas.openxmlformats.org/drawingml/2006/table">
            <a:tbl>
              <a:tblPr/>
              <a:tblGrid>
                <a:gridCol w="1650004"/>
                <a:gridCol w="1654088"/>
                <a:gridCol w="1641836"/>
                <a:gridCol w="1641836"/>
                <a:gridCol w="1641836"/>
              </a:tblGrid>
              <a:tr h="622299">
                <a:tc>
                  <a:txBody>
                    <a:bodyPr/>
                    <a:lstStyle/>
                    <a:p>
                      <a:pPr algn="l" fontAlgn="b"/>
                      <a:endParaRPr lang="en-US" sz="2800" b="0" i="0" u="none" strike="noStrike" dirty="0">
                        <a:solidFill>
                          <a:srgbClr val="000000"/>
                        </a:solidFill>
                        <a:latin typeface="Arial" pitchFamily="34" charset="0"/>
                        <a:cs typeface="Arial" pitchFamily="34" charset="0"/>
                      </a:endParaRPr>
                    </a:p>
                  </a:txBody>
                  <a:tcPr marL="9053" marR="9053" marT="9053" marB="0" anchor="b">
                    <a:lnL>
                      <a:noFill/>
                    </a:lnL>
                    <a:lnR>
                      <a:noFill/>
                    </a:lnR>
                    <a:lnT>
                      <a:noFill/>
                    </a:lnT>
                    <a:lnB>
                      <a:noFill/>
                    </a:lnB>
                  </a:tcPr>
                </a:tc>
                <a:tc gridSpan="4">
                  <a:txBody>
                    <a:bodyPr/>
                    <a:lstStyle/>
                    <a:p>
                      <a:pPr algn="ctr" fontAlgn="b"/>
                      <a:r>
                        <a:rPr lang="en-US" sz="2800" b="1" i="0" u="none" strike="noStrike" dirty="0">
                          <a:solidFill>
                            <a:srgbClr val="000000"/>
                          </a:solidFill>
                          <a:latin typeface="Arial" pitchFamily="34" charset="0"/>
                          <a:cs typeface="Arial" pitchFamily="34" charset="0"/>
                        </a:rPr>
                        <a:t>Winter Spot Market</a:t>
                      </a:r>
                    </a:p>
                  </a:txBody>
                  <a:tcPr marL="9053" marR="9053" marT="9053"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622299">
                <a:tc>
                  <a:txBody>
                    <a:bodyPr/>
                    <a:lstStyle/>
                    <a:p>
                      <a:pPr algn="ctr" fontAlgn="b"/>
                      <a:r>
                        <a:rPr lang="en-US" sz="2800" b="1" i="0" u="none" strike="noStrike" dirty="0">
                          <a:solidFill>
                            <a:srgbClr val="000000"/>
                          </a:solidFill>
                          <a:latin typeface="Arial" pitchFamily="34" charset="0"/>
                          <a:cs typeface="Arial" pitchFamily="34" charset="0"/>
                        </a:rPr>
                        <a:t>Load</a:t>
                      </a:r>
                    </a:p>
                  </a:txBody>
                  <a:tcPr marL="9053" marR="9053" marT="9053" marB="0" anchor="b">
                    <a:lnL>
                      <a:noFill/>
                    </a:lnL>
                    <a:lnR>
                      <a:noFill/>
                    </a:lnR>
                    <a:lnT>
                      <a:noFill/>
                    </a:lnT>
                    <a:lnB>
                      <a:noFill/>
                    </a:lnB>
                  </a:tcPr>
                </a:tc>
                <a:tc>
                  <a:txBody>
                    <a:bodyPr/>
                    <a:lstStyle/>
                    <a:p>
                      <a:pPr algn="ctr" fontAlgn="b"/>
                      <a:r>
                        <a:rPr lang="en-US" sz="2800" b="0" i="0" u="none" strike="noStrike" dirty="0">
                          <a:solidFill>
                            <a:srgbClr val="000000"/>
                          </a:solidFill>
                          <a:latin typeface="Arial" pitchFamily="34" charset="0"/>
                          <a:cs typeface="Arial" pitchFamily="34" charset="0"/>
                        </a:rPr>
                        <a:t>3400</a:t>
                      </a:r>
                    </a:p>
                  </a:txBody>
                  <a:tcPr marL="9053" marR="9053" marT="9053" marB="0" anchor="b">
                    <a:lnL>
                      <a:noFill/>
                    </a:lnL>
                    <a:lnR>
                      <a:noFill/>
                    </a:lnR>
                    <a:lnT>
                      <a:noFill/>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
                      <a:r>
                        <a:rPr lang="en-US" sz="2800" b="0" i="0" u="none" strike="noStrike" dirty="0">
                          <a:solidFill>
                            <a:srgbClr val="000000"/>
                          </a:solidFill>
                          <a:latin typeface="Arial" pitchFamily="34" charset="0"/>
                          <a:cs typeface="Arial" pitchFamily="34" charset="0"/>
                        </a:rPr>
                        <a:t>3000</a:t>
                      </a:r>
                    </a:p>
                  </a:txBody>
                  <a:tcPr marL="9053" marR="9053" marT="9053" marB="0" anchor="b">
                    <a:lnL>
                      <a:noFill/>
                    </a:lnL>
                    <a:lnR>
                      <a:noFill/>
                    </a:lnR>
                    <a:lnT>
                      <a:noFill/>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
                      <a:r>
                        <a:rPr lang="en-US" sz="2800" b="0" i="0" u="none" strike="noStrike" dirty="0">
                          <a:solidFill>
                            <a:srgbClr val="000000"/>
                          </a:solidFill>
                          <a:latin typeface="Arial" pitchFamily="34" charset="0"/>
                          <a:cs typeface="Arial" pitchFamily="34" charset="0"/>
                        </a:rPr>
                        <a:t>2500</a:t>
                      </a:r>
                    </a:p>
                  </a:txBody>
                  <a:tcPr marL="9053" marR="9053" marT="9053" marB="0" anchor="b">
                    <a:lnL>
                      <a:noFill/>
                    </a:lnL>
                    <a:lnR>
                      <a:noFill/>
                    </a:lnR>
                    <a:lnT>
                      <a:noFill/>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
                      <a:r>
                        <a:rPr lang="en-US" sz="2800" b="0" i="0" u="none" strike="noStrike" dirty="0">
                          <a:solidFill>
                            <a:srgbClr val="000000"/>
                          </a:solidFill>
                          <a:latin typeface="Arial" pitchFamily="34" charset="0"/>
                          <a:cs typeface="Arial" pitchFamily="34" charset="0"/>
                        </a:rPr>
                        <a:t>2000</a:t>
                      </a:r>
                    </a:p>
                  </a:txBody>
                  <a:tcPr marL="9053" marR="9053" marT="9053" marB="0" anchor="b">
                    <a:lnL>
                      <a:noFill/>
                    </a:lnL>
                    <a:lnR>
                      <a:noFill/>
                    </a:lnR>
                    <a:lnT>
                      <a:noFill/>
                    </a:lnT>
                    <a:lnB w="6350" cap="flat" cmpd="sng" algn="ctr">
                      <a:solidFill>
                        <a:srgbClr val="000000"/>
                      </a:solidFill>
                      <a:prstDash val="solid"/>
                      <a:round/>
                      <a:headEnd type="none" w="med" len="med"/>
                      <a:tailEnd type="none" w="med" len="med"/>
                    </a:lnB>
                    <a:solidFill>
                      <a:schemeClr val="accent1">
                        <a:lumMod val="40000"/>
                        <a:lumOff val="60000"/>
                      </a:schemeClr>
                    </a:solidFill>
                  </a:tcPr>
                </a:tc>
              </a:tr>
              <a:tr h="604520">
                <a:tc>
                  <a:txBody>
                    <a:bodyPr/>
                    <a:lstStyle/>
                    <a:p>
                      <a:pPr algn="ctr" fontAlgn="b"/>
                      <a:r>
                        <a:rPr lang="en-US" sz="2800" b="0" i="0" u="none" strike="noStrike" dirty="0">
                          <a:solidFill>
                            <a:srgbClr val="000000"/>
                          </a:solidFill>
                          <a:latin typeface="Arial" pitchFamily="34" charset="0"/>
                          <a:cs typeface="Arial" pitchFamily="34" charset="0"/>
                        </a:rPr>
                        <a:t>High</a:t>
                      </a:r>
                    </a:p>
                  </a:txBody>
                  <a:tcPr marL="9053" marR="9053" marT="905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800" b="0" i="0" u="none" strike="noStrike" dirty="0">
                          <a:solidFill>
                            <a:srgbClr val="FFFF00"/>
                          </a:solidFill>
                          <a:latin typeface="Arial"/>
                        </a:rPr>
                        <a:t>18.1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443A"/>
                    </a:solidFill>
                  </a:tcPr>
                </a:tc>
                <a:tc>
                  <a:txBody>
                    <a:bodyPr/>
                    <a:lstStyle/>
                    <a:p>
                      <a:pPr algn="ctr" fontAlgn="b"/>
                      <a:r>
                        <a:rPr lang="en-US" sz="2800" b="0" i="0" u="none" strike="noStrike" dirty="0" smtClean="0">
                          <a:solidFill>
                            <a:srgbClr val="FFFF00"/>
                          </a:solidFill>
                          <a:latin typeface="Arial"/>
                        </a:rPr>
                        <a:t>19.0</a:t>
                      </a:r>
                      <a:endParaRPr lang="en-US" sz="2800" b="0" i="0" u="none" strike="noStrike" dirty="0">
                        <a:solidFill>
                          <a:srgbClr val="FFFF00"/>
                        </a:solidFill>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3B32"/>
                    </a:solidFill>
                  </a:tcPr>
                </a:tc>
                <a:tc>
                  <a:txBody>
                    <a:bodyPr/>
                    <a:lstStyle/>
                    <a:p>
                      <a:pPr algn="ctr" fontAlgn="b"/>
                      <a:r>
                        <a:rPr lang="en-US" sz="2800" b="0" i="0" u="none" strike="noStrike" dirty="0" smtClean="0">
                          <a:solidFill>
                            <a:srgbClr val="FFFF00"/>
                          </a:solidFill>
                          <a:latin typeface="Arial"/>
                        </a:rPr>
                        <a:t>21.0</a:t>
                      </a:r>
                      <a:endParaRPr lang="en-US" sz="2800" b="0" i="0" u="none" strike="noStrike" dirty="0">
                        <a:solidFill>
                          <a:srgbClr val="FFFF00"/>
                        </a:solidFill>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201B"/>
                    </a:solidFill>
                  </a:tcPr>
                </a:tc>
                <a:tc>
                  <a:txBody>
                    <a:bodyPr/>
                    <a:lstStyle/>
                    <a:p>
                      <a:pPr algn="ctr" fontAlgn="b"/>
                      <a:r>
                        <a:rPr lang="en-US" sz="2800" b="0" i="0" u="none" strike="noStrike" dirty="0">
                          <a:solidFill>
                            <a:srgbClr val="FFFF00"/>
                          </a:solidFill>
                          <a:latin typeface="Arial"/>
                        </a:rPr>
                        <a:t>23.6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r>
              <a:tr h="604520">
                <a:tc>
                  <a:txBody>
                    <a:bodyPr/>
                    <a:lstStyle/>
                    <a:p>
                      <a:pPr algn="ctr" fontAlgn="b"/>
                      <a:r>
                        <a:rPr lang="en-US" sz="2800" b="0" i="0" u="none" strike="noStrike" dirty="0">
                          <a:solidFill>
                            <a:srgbClr val="000000"/>
                          </a:solidFill>
                          <a:latin typeface="Arial" pitchFamily="34" charset="0"/>
                          <a:cs typeface="Arial" pitchFamily="34" charset="0"/>
                        </a:rPr>
                        <a:t>Med </a:t>
                      </a:r>
                    </a:p>
                  </a:txBody>
                  <a:tcPr marL="9053" marR="9053" marT="905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800" b="0" i="0" u="none" strike="noStrike" dirty="0">
                          <a:solidFill>
                            <a:srgbClr val="9C0006"/>
                          </a:solidFill>
                          <a:latin typeface="Arial"/>
                        </a:rPr>
                        <a:t>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2800" b="0" i="0" u="none" strike="noStrike">
                          <a:solidFill>
                            <a:srgbClr val="9C0006"/>
                          </a:solidFill>
                          <a:latin typeface="Arial"/>
                        </a:rPr>
                        <a:t>6.2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b"/>
                      <a:r>
                        <a:rPr lang="en-US" sz="2800" b="0" i="0" u="none" strike="noStrike">
                          <a:solidFill>
                            <a:srgbClr val="9C0006"/>
                          </a:solidFill>
                          <a:latin typeface="Arial"/>
                        </a:rPr>
                        <a:t>7.2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C8A9"/>
                    </a:solidFill>
                  </a:tcPr>
                </a:tc>
                <a:tc>
                  <a:txBody>
                    <a:bodyPr/>
                    <a:lstStyle/>
                    <a:p>
                      <a:pPr algn="ctr" fontAlgn="b"/>
                      <a:r>
                        <a:rPr lang="en-US" sz="2800" b="0" i="0" u="none" strike="noStrike">
                          <a:solidFill>
                            <a:srgbClr val="9C0006"/>
                          </a:solidFill>
                          <a:latin typeface="Arial"/>
                        </a:rPr>
                        <a:t>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B79B"/>
                    </a:solidFill>
                  </a:tcPr>
                </a:tc>
              </a:tr>
              <a:tr h="604520">
                <a:tc>
                  <a:txBody>
                    <a:bodyPr/>
                    <a:lstStyle/>
                    <a:p>
                      <a:pPr algn="ctr" fontAlgn="b"/>
                      <a:r>
                        <a:rPr lang="en-US" sz="2800" b="0" i="0" u="none" strike="noStrike" dirty="0">
                          <a:solidFill>
                            <a:srgbClr val="000000"/>
                          </a:solidFill>
                          <a:latin typeface="Arial" pitchFamily="34" charset="0"/>
                          <a:cs typeface="Arial" pitchFamily="34" charset="0"/>
                        </a:rPr>
                        <a:t>Low</a:t>
                      </a:r>
                    </a:p>
                  </a:txBody>
                  <a:tcPr marL="9053" marR="9053" marT="905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800" b="0" i="0" u="none" strike="noStrike" dirty="0">
                          <a:solidFill>
                            <a:srgbClr val="FFFF00"/>
                          </a:solidFill>
                          <a:latin typeface="Arial"/>
                        </a:rPr>
                        <a:t>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2800" b="0" i="0" u="none" strike="noStrike" dirty="0">
                          <a:solidFill>
                            <a:srgbClr val="FFFF00"/>
                          </a:solidFill>
                          <a:latin typeface="Arial"/>
                        </a:rPr>
                        <a:t>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7B458"/>
                    </a:solidFill>
                  </a:tcPr>
                </a:tc>
                <a:tc>
                  <a:txBody>
                    <a:bodyPr/>
                    <a:lstStyle/>
                    <a:p>
                      <a:pPr algn="ctr" fontAlgn="b"/>
                      <a:r>
                        <a:rPr lang="en-US" sz="2800" b="0" i="0" u="none" strike="noStrike" dirty="0">
                          <a:solidFill>
                            <a:srgbClr val="FFFF00"/>
                          </a:solidFill>
                          <a:latin typeface="Arial"/>
                        </a:rPr>
                        <a:t>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4BA64"/>
                    </a:solidFill>
                  </a:tcPr>
                </a:tc>
                <a:tc>
                  <a:txBody>
                    <a:bodyPr/>
                    <a:lstStyle/>
                    <a:p>
                      <a:pPr algn="ctr" fontAlgn="b"/>
                      <a:r>
                        <a:rPr lang="en-US" sz="2800" b="0" i="0" u="none" strike="noStrike" dirty="0">
                          <a:solidFill>
                            <a:srgbClr val="FFFF00"/>
                          </a:solidFill>
                          <a:latin typeface="Arial"/>
                        </a:rPr>
                        <a:t>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EC273"/>
                    </a:solidFill>
                  </a:tcPr>
                </a:tc>
              </a:tr>
            </a:tbl>
          </a:graphicData>
        </a:graphic>
      </p:graphicFrame>
      <p:sp>
        <p:nvSpPr>
          <p:cNvPr id="6" name="Slide Number Placeholder 5"/>
          <p:cNvSpPr>
            <a:spLocks noGrp="1"/>
          </p:cNvSpPr>
          <p:nvPr>
            <p:ph type="sldNum" sz="quarter" idx="12"/>
          </p:nvPr>
        </p:nvSpPr>
        <p:spPr/>
        <p:txBody>
          <a:bodyPr/>
          <a:lstStyle/>
          <a:p>
            <a:fld id="{7F489204-8078-4BBB-BA50-D0F034448D6F}" type="slidenum">
              <a:rPr lang="en-US" smtClean="0"/>
              <a:pPr/>
              <a:t>7</a:t>
            </a:fld>
            <a:endParaRPr lang="en-US" dirty="0"/>
          </a:p>
        </p:txBody>
      </p:sp>
    </p:spTree>
    <p:extLst>
      <p:ext uri="{BB962C8B-B14F-4D97-AF65-F5344CB8AC3E}">
        <p14:creationId xmlns:p14="http://schemas.microsoft.com/office/powerpoint/2010/main" val="27962806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2022 Capacity Needed (MW)</a:t>
            </a:r>
            <a:endParaRPr lang="en-US" dirty="0"/>
          </a:p>
        </p:txBody>
      </p:sp>
      <p:graphicFrame>
        <p:nvGraphicFramePr>
          <p:cNvPr id="5" name="Table 4"/>
          <p:cNvGraphicFramePr>
            <a:graphicFrameLocks noGrp="1"/>
          </p:cNvGraphicFramePr>
          <p:nvPr>
            <p:extLst/>
          </p:nvPr>
        </p:nvGraphicFramePr>
        <p:xfrm>
          <a:off x="457201" y="1524001"/>
          <a:ext cx="8229600" cy="3058158"/>
        </p:xfrm>
        <a:graphic>
          <a:graphicData uri="http://schemas.openxmlformats.org/drawingml/2006/table">
            <a:tbl>
              <a:tblPr/>
              <a:tblGrid>
                <a:gridCol w="1650004"/>
                <a:gridCol w="1654088"/>
                <a:gridCol w="1641836"/>
                <a:gridCol w="1641836"/>
                <a:gridCol w="1641836"/>
              </a:tblGrid>
              <a:tr h="622299">
                <a:tc>
                  <a:txBody>
                    <a:bodyPr/>
                    <a:lstStyle/>
                    <a:p>
                      <a:pPr algn="l" fontAlgn="b"/>
                      <a:endParaRPr lang="en-US" sz="2800" b="0" i="0" u="none" strike="noStrike" dirty="0">
                        <a:solidFill>
                          <a:srgbClr val="000000"/>
                        </a:solidFill>
                        <a:latin typeface="Arial" pitchFamily="34" charset="0"/>
                        <a:cs typeface="Arial" pitchFamily="34" charset="0"/>
                      </a:endParaRPr>
                    </a:p>
                  </a:txBody>
                  <a:tcPr marL="9053" marR="9053" marT="9053" marB="0" anchor="b">
                    <a:lnL>
                      <a:noFill/>
                    </a:lnL>
                    <a:lnR>
                      <a:noFill/>
                    </a:lnR>
                    <a:lnT>
                      <a:noFill/>
                    </a:lnT>
                    <a:lnB>
                      <a:noFill/>
                    </a:lnB>
                  </a:tcPr>
                </a:tc>
                <a:tc gridSpan="4">
                  <a:txBody>
                    <a:bodyPr/>
                    <a:lstStyle/>
                    <a:p>
                      <a:pPr algn="ctr" fontAlgn="b"/>
                      <a:r>
                        <a:rPr lang="en-US" sz="2800" b="1" i="0" u="none" strike="noStrike" dirty="0">
                          <a:solidFill>
                            <a:srgbClr val="000000"/>
                          </a:solidFill>
                          <a:latin typeface="Arial" pitchFamily="34" charset="0"/>
                          <a:cs typeface="Arial" pitchFamily="34" charset="0"/>
                        </a:rPr>
                        <a:t>Winter Spot Market</a:t>
                      </a:r>
                    </a:p>
                  </a:txBody>
                  <a:tcPr marL="9053" marR="9053" marT="9053"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622299">
                <a:tc>
                  <a:txBody>
                    <a:bodyPr/>
                    <a:lstStyle/>
                    <a:p>
                      <a:pPr algn="ctr" fontAlgn="b"/>
                      <a:r>
                        <a:rPr lang="en-US" sz="2800" b="1" i="0" u="none" strike="noStrike" dirty="0">
                          <a:solidFill>
                            <a:srgbClr val="000000"/>
                          </a:solidFill>
                          <a:latin typeface="Arial" pitchFamily="34" charset="0"/>
                          <a:cs typeface="Arial" pitchFamily="34" charset="0"/>
                        </a:rPr>
                        <a:t>Load</a:t>
                      </a:r>
                    </a:p>
                  </a:txBody>
                  <a:tcPr marL="9053" marR="9053" marT="9053" marB="0" anchor="b">
                    <a:lnL>
                      <a:noFill/>
                    </a:lnL>
                    <a:lnR>
                      <a:noFill/>
                    </a:lnR>
                    <a:lnT>
                      <a:noFill/>
                    </a:lnT>
                    <a:lnB>
                      <a:noFill/>
                    </a:lnB>
                  </a:tcPr>
                </a:tc>
                <a:tc>
                  <a:txBody>
                    <a:bodyPr/>
                    <a:lstStyle/>
                    <a:p>
                      <a:pPr algn="ctr" fontAlgn="b"/>
                      <a:r>
                        <a:rPr lang="en-US" sz="2800" b="0" i="0" u="none" strike="noStrike" dirty="0">
                          <a:solidFill>
                            <a:srgbClr val="000000"/>
                          </a:solidFill>
                          <a:latin typeface="Arial" pitchFamily="34" charset="0"/>
                          <a:cs typeface="Arial" pitchFamily="34" charset="0"/>
                        </a:rPr>
                        <a:t>3400</a:t>
                      </a:r>
                    </a:p>
                  </a:txBody>
                  <a:tcPr marL="9053" marR="9053" marT="9053" marB="0" anchor="b">
                    <a:lnL>
                      <a:noFill/>
                    </a:lnL>
                    <a:lnR>
                      <a:noFill/>
                    </a:lnR>
                    <a:lnT>
                      <a:noFill/>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
                      <a:r>
                        <a:rPr lang="en-US" sz="2800" b="0" i="0" u="none" strike="noStrike" dirty="0">
                          <a:solidFill>
                            <a:srgbClr val="000000"/>
                          </a:solidFill>
                          <a:latin typeface="Arial" pitchFamily="34" charset="0"/>
                          <a:cs typeface="Arial" pitchFamily="34" charset="0"/>
                        </a:rPr>
                        <a:t>3000</a:t>
                      </a:r>
                    </a:p>
                  </a:txBody>
                  <a:tcPr marL="9053" marR="9053" marT="9053" marB="0" anchor="b">
                    <a:lnL>
                      <a:noFill/>
                    </a:lnL>
                    <a:lnR>
                      <a:noFill/>
                    </a:lnR>
                    <a:lnT>
                      <a:noFill/>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
                      <a:r>
                        <a:rPr lang="en-US" sz="2800" b="0" i="0" u="none" strike="noStrike" dirty="0">
                          <a:solidFill>
                            <a:srgbClr val="000000"/>
                          </a:solidFill>
                          <a:latin typeface="Arial" pitchFamily="34" charset="0"/>
                          <a:cs typeface="Arial" pitchFamily="34" charset="0"/>
                        </a:rPr>
                        <a:t>2500</a:t>
                      </a:r>
                    </a:p>
                  </a:txBody>
                  <a:tcPr marL="9053" marR="9053" marT="9053" marB="0" anchor="b">
                    <a:lnL>
                      <a:noFill/>
                    </a:lnL>
                    <a:lnR>
                      <a:noFill/>
                    </a:lnR>
                    <a:lnT>
                      <a:noFill/>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
                      <a:r>
                        <a:rPr lang="en-US" sz="2800" b="0" i="0" u="none" strike="noStrike" dirty="0">
                          <a:solidFill>
                            <a:srgbClr val="000000"/>
                          </a:solidFill>
                          <a:latin typeface="Arial" pitchFamily="34" charset="0"/>
                          <a:cs typeface="Arial" pitchFamily="34" charset="0"/>
                        </a:rPr>
                        <a:t>2000</a:t>
                      </a:r>
                    </a:p>
                  </a:txBody>
                  <a:tcPr marL="9053" marR="9053" marT="9053" marB="0" anchor="b">
                    <a:lnL>
                      <a:noFill/>
                    </a:lnL>
                    <a:lnR>
                      <a:noFill/>
                    </a:lnR>
                    <a:lnT>
                      <a:noFill/>
                    </a:lnT>
                    <a:lnB w="6350" cap="flat" cmpd="sng" algn="ctr">
                      <a:solidFill>
                        <a:srgbClr val="000000"/>
                      </a:solidFill>
                      <a:prstDash val="solid"/>
                      <a:round/>
                      <a:headEnd type="none" w="med" len="med"/>
                      <a:tailEnd type="none" w="med" len="med"/>
                    </a:lnB>
                    <a:solidFill>
                      <a:schemeClr val="accent1">
                        <a:lumMod val="40000"/>
                        <a:lumOff val="60000"/>
                      </a:schemeClr>
                    </a:solidFill>
                  </a:tcPr>
                </a:tc>
              </a:tr>
              <a:tr h="604520">
                <a:tc>
                  <a:txBody>
                    <a:bodyPr/>
                    <a:lstStyle/>
                    <a:p>
                      <a:pPr algn="ctr" fontAlgn="b"/>
                      <a:r>
                        <a:rPr lang="en-US" sz="2800" b="0" i="0" u="none" strike="noStrike" dirty="0">
                          <a:solidFill>
                            <a:srgbClr val="000000"/>
                          </a:solidFill>
                          <a:latin typeface="Arial" pitchFamily="34" charset="0"/>
                          <a:cs typeface="Arial" pitchFamily="34" charset="0"/>
                        </a:rPr>
                        <a:t>High</a:t>
                      </a:r>
                    </a:p>
                  </a:txBody>
                  <a:tcPr marL="9053" marR="9053" marT="905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800" b="0" i="0" u="none" strike="noStrike" dirty="0" smtClean="0">
                          <a:solidFill>
                            <a:schemeClr val="tx1"/>
                          </a:solidFill>
                          <a:latin typeface="Arial"/>
                        </a:rPr>
                        <a:t>1500</a:t>
                      </a:r>
                      <a:endParaRPr lang="en-US" sz="2800" b="0" i="0" u="none" strike="noStrike" dirty="0">
                        <a:solidFill>
                          <a:schemeClr val="tx1"/>
                        </a:solidFill>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2800" b="0" i="0" u="none" strike="noStrike" dirty="0" smtClean="0">
                          <a:solidFill>
                            <a:schemeClr val="tx1"/>
                          </a:solidFill>
                          <a:latin typeface="Arial"/>
                        </a:rPr>
                        <a:t>1600</a:t>
                      </a:r>
                      <a:endParaRPr lang="en-US" sz="2800" b="0" i="0" u="none" strike="noStrike" dirty="0">
                        <a:solidFill>
                          <a:schemeClr val="tx1"/>
                        </a:solidFill>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2800" b="0" i="0" u="none" strike="noStrike" dirty="0" smtClean="0">
                          <a:solidFill>
                            <a:schemeClr val="tx1"/>
                          </a:solidFill>
                          <a:latin typeface="Arial"/>
                        </a:rPr>
                        <a:t>1830</a:t>
                      </a:r>
                      <a:endParaRPr lang="en-US" sz="2800" b="0" i="0" u="none" strike="noStrike" dirty="0">
                        <a:solidFill>
                          <a:schemeClr val="tx1"/>
                        </a:solidFill>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2800" b="0" i="0" u="none" strike="noStrike" dirty="0" smtClean="0">
                          <a:solidFill>
                            <a:schemeClr val="tx1"/>
                          </a:solidFill>
                          <a:latin typeface="Arial"/>
                        </a:rPr>
                        <a:t>2100</a:t>
                      </a:r>
                      <a:endParaRPr lang="en-US" sz="2800" b="0" i="0" u="none" strike="noStrike" dirty="0">
                        <a:solidFill>
                          <a:schemeClr val="tx1"/>
                        </a:solidFill>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604520">
                <a:tc>
                  <a:txBody>
                    <a:bodyPr/>
                    <a:lstStyle/>
                    <a:p>
                      <a:pPr algn="ctr" fontAlgn="b"/>
                      <a:r>
                        <a:rPr lang="en-US" sz="2800" b="0" i="0" u="none" strike="noStrike" dirty="0">
                          <a:solidFill>
                            <a:srgbClr val="000000"/>
                          </a:solidFill>
                          <a:latin typeface="Arial" pitchFamily="34" charset="0"/>
                          <a:cs typeface="Arial" pitchFamily="34" charset="0"/>
                        </a:rPr>
                        <a:t>Med </a:t>
                      </a:r>
                    </a:p>
                  </a:txBody>
                  <a:tcPr marL="9053" marR="9053" marT="905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800" b="0" i="0" u="none" strike="noStrike" dirty="0" smtClean="0">
                          <a:solidFill>
                            <a:schemeClr val="tx1"/>
                          </a:solidFill>
                          <a:latin typeface="Arial"/>
                        </a:rPr>
                        <a:t>115</a:t>
                      </a:r>
                      <a:endParaRPr lang="en-US" sz="2800" b="0" i="0" u="none" strike="noStrike" dirty="0">
                        <a:solidFill>
                          <a:schemeClr val="tx1"/>
                        </a:solidFill>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2800" b="0" i="0" u="none" strike="noStrike" dirty="0" smtClean="0">
                          <a:solidFill>
                            <a:schemeClr val="tx1"/>
                          </a:solidFill>
                          <a:latin typeface="Arial"/>
                        </a:rPr>
                        <a:t>200</a:t>
                      </a:r>
                      <a:endParaRPr lang="en-US" sz="2800" b="0" i="0" u="none" strike="noStrike" dirty="0">
                        <a:solidFill>
                          <a:schemeClr val="tx1"/>
                        </a:solidFill>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2800" b="0" i="0" u="none" strike="noStrike" dirty="0" smtClean="0">
                          <a:solidFill>
                            <a:schemeClr val="tx1"/>
                          </a:solidFill>
                          <a:latin typeface="Arial"/>
                        </a:rPr>
                        <a:t>385</a:t>
                      </a:r>
                      <a:endParaRPr lang="en-US" sz="2800" b="0" i="0" u="none" strike="noStrike" dirty="0">
                        <a:solidFill>
                          <a:schemeClr val="tx1"/>
                        </a:solidFill>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2800" b="0" i="0" u="none" strike="noStrike" dirty="0" smtClean="0">
                          <a:solidFill>
                            <a:schemeClr val="tx1"/>
                          </a:solidFill>
                          <a:latin typeface="Arial"/>
                        </a:rPr>
                        <a:t>650</a:t>
                      </a:r>
                      <a:endParaRPr lang="en-US" sz="2800" b="0" i="0" u="none" strike="noStrike" dirty="0">
                        <a:solidFill>
                          <a:schemeClr val="tx1"/>
                        </a:solidFill>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604520">
                <a:tc>
                  <a:txBody>
                    <a:bodyPr/>
                    <a:lstStyle/>
                    <a:p>
                      <a:pPr algn="ctr" fontAlgn="b"/>
                      <a:r>
                        <a:rPr lang="en-US" sz="2800" b="0" i="0" u="none" strike="noStrike" dirty="0">
                          <a:solidFill>
                            <a:srgbClr val="000000"/>
                          </a:solidFill>
                          <a:latin typeface="Arial" pitchFamily="34" charset="0"/>
                          <a:cs typeface="Arial" pitchFamily="34" charset="0"/>
                        </a:rPr>
                        <a:t>Low</a:t>
                      </a:r>
                    </a:p>
                  </a:txBody>
                  <a:tcPr marL="9053" marR="9053" marT="905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800" b="0" i="0" u="none" strike="noStrike" dirty="0" smtClean="0">
                          <a:solidFill>
                            <a:schemeClr val="tx1"/>
                          </a:solidFill>
                          <a:latin typeface="Arial"/>
                        </a:rPr>
                        <a:t>0</a:t>
                      </a:r>
                      <a:endParaRPr lang="en-US" sz="2800" b="0" i="0" u="none" strike="noStrike" dirty="0">
                        <a:solidFill>
                          <a:schemeClr val="tx1"/>
                        </a:solidFill>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2800" b="0" i="0" u="none" strike="noStrike" dirty="0" smtClean="0">
                          <a:solidFill>
                            <a:schemeClr val="tx1"/>
                          </a:solidFill>
                          <a:latin typeface="Arial"/>
                        </a:rPr>
                        <a:t>0</a:t>
                      </a:r>
                      <a:endParaRPr lang="en-US" sz="2800" b="0" i="0" u="none" strike="noStrike" dirty="0">
                        <a:solidFill>
                          <a:schemeClr val="tx1"/>
                        </a:solidFill>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2800" b="0" i="0" u="none" strike="noStrike" dirty="0" smtClean="0">
                          <a:solidFill>
                            <a:schemeClr val="tx1"/>
                          </a:solidFill>
                          <a:latin typeface="Arial"/>
                        </a:rPr>
                        <a:t>0</a:t>
                      </a:r>
                      <a:endParaRPr lang="en-US" sz="2800" b="0" i="0" u="none" strike="noStrike" dirty="0">
                        <a:solidFill>
                          <a:schemeClr val="tx1"/>
                        </a:solidFill>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2800" b="0" i="0" u="none" strike="noStrike" dirty="0" smtClean="0">
                          <a:solidFill>
                            <a:schemeClr val="tx1"/>
                          </a:solidFill>
                          <a:latin typeface="Arial"/>
                        </a:rPr>
                        <a:t>0</a:t>
                      </a:r>
                      <a:endParaRPr lang="en-US" sz="2800" b="0" i="0" u="none" strike="noStrike" dirty="0">
                        <a:solidFill>
                          <a:schemeClr val="tx1"/>
                        </a:solidFill>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bl>
          </a:graphicData>
        </a:graphic>
      </p:graphicFrame>
      <p:sp>
        <p:nvSpPr>
          <p:cNvPr id="6" name="Slide Number Placeholder 5"/>
          <p:cNvSpPr>
            <a:spLocks noGrp="1"/>
          </p:cNvSpPr>
          <p:nvPr>
            <p:ph type="sldNum" sz="quarter" idx="12"/>
          </p:nvPr>
        </p:nvSpPr>
        <p:spPr/>
        <p:txBody>
          <a:bodyPr/>
          <a:lstStyle/>
          <a:p>
            <a:fld id="{7F489204-8078-4BBB-BA50-D0F034448D6F}" type="slidenum">
              <a:rPr lang="en-US" smtClean="0"/>
              <a:pPr/>
              <a:t>8</a:t>
            </a:fld>
            <a:endParaRPr lang="en-US" dirty="0"/>
          </a:p>
        </p:txBody>
      </p:sp>
    </p:spTree>
    <p:extLst>
      <p:ext uri="{BB962C8B-B14F-4D97-AF65-F5344CB8AC3E}">
        <p14:creationId xmlns:p14="http://schemas.microsoft.com/office/powerpoint/2010/main" val="3665833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AA410EB8-A01E-483B-9F37-9B9DDCDD7179}" type="slidenum">
              <a:rPr lang="en-US" smtClean="0"/>
              <a:pPr/>
              <a:t>9</a:t>
            </a:fld>
            <a:endParaRPr lang="en-US"/>
          </a:p>
        </p:txBody>
      </p:sp>
      <p:graphicFrame>
        <p:nvGraphicFramePr>
          <p:cNvPr id="4" name="Chart 3"/>
          <p:cNvGraphicFramePr>
            <a:graphicFrameLocks/>
          </p:cNvGraphicFramePr>
          <p:nvPr>
            <p:extLst>
              <p:ext uri="{D42A27DB-BD31-4B8C-83A1-F6EECF244321}">
                <p14:modId xmlns:p14="http://schemas.microsoft.com/office/powerpoint/2010/main" val="1910705848"/>
              </p:ext>
            </p:extLst>
          </p:nvPr>
        </p:nvGraphicFramePr>
        <p:xfrm>
          <a:off x="228600" y="152400"/>
          <a:ext cx="8686800" cy="5943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99985950"/>
      </p:ext>
    </p:extLst>
  </p:cSld>
  <p:clrMapOvr>
    <a:masterClrMapping/>
  </p:clrMapOvr>
</p:sld>
</file>

<file path=ppt/theme/theme1.xml><?xml version="1.0" encoding="utf-8"?>
<a:theme xmlns:a="http://schemas.openxmlformats.org/drawingml/2006/main" name="Council">
  <a:themeElements>
    <a:clrScheme name="CouncilColors">
      <a:dk1>
        <a:sysClr val="windowText" lastClr="000000"/>
      </a:dk1>
      <a:lt1>
        <a:sysClr val="window" lastClr="FFFFFF"/>
      </a:lt1>
      <a:dk2>
        <a:srgbClr val="595959"/>
      </a:dk2>
      <a:lt2>
        <a:srgbClr val="F2F2F2"/>
      </a:lt2>
      <a:accent1>
        <a:srgbClr val="0070C0"/>
      </a:accent1>
      <a:accent2>
        <a:srgbClr val="92CDDC"/>
      </a:accent2>
      <a:accent3>
        <a:srgbClr val="C00000"/>
      </a:accent3>
      <a:accent4>
        <a:srgbClr val="FFC000"/>
      </a:accent4>
      <a:accent5>
        <a:srgbClr val="295014"/>
      </a:accent5>
      <a:accent6>
        <a:srgbClr val="92D050"/>
      </a:accent6>
      <a:hlink>
        <a:srgbClr val="A5A5A5"/>
      </a:hlink>
      <a:folHlink>
        <a:srgbClr val="00B0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Council</Template>
  <TotalTime>1706</TotalTime>
  <Words>450</Words>
  <Application>Microsoft Office PowerPoint</Application>
  <PresentationFormat>On-screen Show (4:3)</PresentationFormat>
  <Paragraphs>140</Paragraphs>
  <Slides>9</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Britannic Bold</vt:lpstr>
      <vt:lpstr>Calibri</vt:lpstr>
      <vt:lpstr>Century Gothic</vt:lpstr>
      <vt:lpstr>Georgia</vt:lpstr>
      <vt:lpstr>Times New Roman</vt:lpstr>
      <vt:lpstr>Wingdings</vt:lpstr>
      <vt:lpstr>Council</vt:lpstr>
      <vt:lpstr>Resource Capacity Values and Power Supply Adequacy</vt:lpstr>
      <vt:lpstr>Integrated vs. Standalone</vt:lpstr>
      <vt:lpstr>Why Integrated Capacity is Higher Using Hydro Storage to Increase Capacity</vt:lpstr>
      <vt:lpstr>Standalone and Integrated  Capacity Values using Gorge Wind</vt:lpstr>
      <vt:lpstr>7th Power Plan ASCC Values  (relative to nameplate capacity)</vt:lpstr>
      <vt:lpstr>2021-22 Adequacy Summary1</vt:lpstr>
      <vt:lpstr>2022 LOLP Heat Map</vt:lpstr>
      <vt:lpstr>2022 Capacity Needed (MW)</vt:lpstr>
      <vt:lpstr>PowerPoint Presentation</vt:lpstr>
    </vt:vector>
  </TitlesOfParts>
  <Company>Northwest Power and Conservation Council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Primer for the GENESYS Model</dc:title>
  <dc:creator>John Fazio</dc:creator>
  <cp:lastModifiedBy>Employee</cp:lastModifiedBy>
  <cp:revision>258</cp:revision>
  <dcterms:created xsi:type="dcterms:W3CDTF">2014-06-03T15:28:10Z</dcterms:created>
  <dcterms:modified xsi:type="dcterms:W3CDTF">2017-06-08T14:49:32Z</dcterms:modified>
</cp:coreProperties>
</file>