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10"/>
  </p:notesMasterIdLst>
  <p:sldIdLst>
    <p:sldId id="507" r:id="rId2"/>
    <p:sldId id="635" r:id="rId3"/>
    <p:sldId id="649" r:id="rId4"/>
    <p:sldId id="669" r:id="rId5"/>
    <p:sldId id="670" r:id="rId6"/>
    <p:sldId id="672" r:id="rId7"/>
    <p:sldId id="648" r:id="rId8"/>
    <p:sldId id="671" r:id="rId9"/>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im Johnson" initials="KJ" lastIdx="2" clrIdx="0">
    <p:extLst>
      <p:ext uri="{19B8F6BF-5375-455C-9EA6-DF929625EA0E}">
        <p15:presenceInfo xmlns:p15="http://schemas.microsoft.com/office/powerpoint/2012/main" userId="b09819c96c963de8" providerId="Windows Live"/>
      </p:ext>
    </p:extLst>
  </p:cmAuthor>
  <p:cmAuthor id="2" name="Yoni Schwartz" initials="w" lastIdx="11" clrIdx="1">
    <p:extLst>
      <p:ext uri="{19B8F6BF-5375-455C-9EA6-DF929625EA0E}">
        <p15:presenceInfo xmlns:p15="http://schemas.microsoft.com/office/powerpoint/2012/main" userId="Yoni Schwartz" providerId="None"/>
      </p:ext>
    </p:extLst>
  </p:cmAuthor>
  <p:cmAuthor id="3" name="Charles Ricker" initials="CR" lastIdx="0" clrIdx="2">
    <p:extLst>
      <p:ext uri="{19B8F6BF-5375-455C-9EA6-DF929625EA0E}">
        <p15:presenceInfo xmlns:p15="http://schemas.microsoft.com/office/powerpoint/2012/main" userId="c39ffeae3d31654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008000"/>
    <a:srgbClr val="808000"/>
    <a:srgbClr val="669900"/>
    <a:srgbClr val="9966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69" autoAdjust="0"/>
    <p:restoredTop sz="93391" autoAdjust="0"/>
  </p:normalViewPr>
  <p:slideViewPr>
    <p:cSldViewPr>
      <p:cViewPr varScale="1">
        <p:scale>
          <a:sx n="89" d="100"/>
          <a:sy n="89" d="100"/>
        </p:scale>
        <p:origin x="1210"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9" d="100"/>
        <a:sy n="89" d="100"/>
      </p:scale>
      <p:origin x="0" y="-218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771A92-81C9-4191-99CC-6A38F6EA74DA}"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US"/>
        </a:p>
      </dgm:t>
    </dgm:pt>
    <dgm:pt modelId="{F21F8E3A-CC7E-4D49-8E88-B1BBE1CF7CC8}">
      <dgm:prSet phldrT="[Text]"/>
      <dgm:spPr>
        <a:solidFill>
          <a:schemeClr val="bg1">
            <a:lumMod val="65000"/>
          </a:schemeClr>
        </a:solidFill>
        <a:ln>
          <a:solidFill>
            <a:srgbClr val="C00000"/>
          </a:solidFill>
        </a:ln>
      </dgm:spPr>
      <dgm:t>
        <a:bodyPr/>
        <a:lstStyle/>
        <a:p>
          <a:pPr>
            <a:spcAft>
              <a:spcPts val="0"/>
            </a:spcAft>
          </a:pPr>
          <a:r>
            <a:rPr lang="en-US" b="0" dirty="0">
              <a:solidFill>
                <a:srgbClr val="C00000"/>
              </a:solidFill>
            </a:rPr>
            <a:t>MADA</a:t>
          </a:r>
        </a:p>
        <a:p>
          <a:pPr>
            <a:spcAft>
              <a:spcPts val="0"/>
            </a:spcAft>
          </a:pPr>
          <a:r>
            <a:rPr lang="en-US" b="0" dirty="0">
              <a:solidFill>
                <a:srgbClr val="C00000"/>
              </a:solidFill>
            </a:rPr>
            <a:t>TEAM</a:t>
          </a:r>
        </a:p>
      </dgm:t>
    </dgm:pt>
    <dgm:pt modelId="{8C6FADA8-D042-47CE-991C-68DA037AC659}" type="parTrans" cxnId="{50F447B8-B232-494A-B656-6512DE9B0091}">
      <dgm:prSet/>
      <dgm:spPr/>
      <dgm:t>
        <a:bodyPr/>
        <a:lstStyle/>
        <a:p>
          <a:endParaRPr lang="en-US"/>
        </a:p>
      </dgm:t>
    </dgm:pt>
    <dgm:pt modelId="{75A432F2-20A9-461C-AD8F-561897C1B4AE}" type="sibTrans" cxnId="{50F447B8-B232-494A-B656-6512DE9B0091}">
      <dgm:prSet/>
      <dgm:spPr/>
      <dgm:t>
        <a:bodyPr/>
        <a:lstStyle/>
        <a:p>
          <a:endParaRPr lang="en-US"/>
        </a:p>
      </dgm:t>
    </dgm:pt>
    <dgm:pt modelId="{D3DD9163-616E-4352-AC84-55143EC67F09}">
      <dgm:prSet phldrT="[Text]" custT="1"/>
      <dgm:spPr>
        <a:solidFill>
          <a:schemeClr val="bg1">
            <a:lumMod val="75000"/>
          </a:schemeClr>
        </a:solidFill>
        <a:ln>
          <a:solidFill>
            <a:srgbClr val="C00000"/>
          </a:solidFill>
        </a:ln>
      </dgm:spPr>
      <dgm:t>
        <a:bodyPr/>
        <a:lstStyle/>
        <a:p>
          <a:pPr>
            <a:spcAft>
              <a:spcPts val="0"/>
            </a:spcAft>
          </a:pPr>
          <a:r>
            <a:rPr lang="en-US" sz="1300" b="1" dirty="0">
              <a:solidFill>
                <a:schemeClr val="tx1"/>
              </a:solidFill>
              <a:latin typeface="+mn-lt"/>
            </a:rPr>
            <a:t>NREL</a:t>
          </a:r>
        </a:p>
      </dgm:t>
    </dgm:pt>
    <dgm:pt modelId="{93A6E8B3-C3A7-40D5-83D0-4EC0E883B99A}" type="parTrans" cxnId="{996052BB-5712-4541-8E78-1873D7C14F2A}">
      <dgm:prSet/>
      <dgm:spPr>
        <a:solidFill>
          <a:schemeClr val="bg1">
            <a:lumMod val="50000"/>
          </a:schemeClr>
        </a:solidFill>
        <a:ln w="25400">
          <a:solidFill>
            <a:srgbClr val="C00000"/>
          </a:solidFill>
        </a:ln>
      </dgm:spPr>
      <dgm:t>
        <a:bodyPr/>
        <a:lstStyle/>
        <a:p>
          <a:endParaRPr lang="en-US" dirty="0"/>
        </a:p>
      </dgm:t>
    </dgm:pt>
    <dgm:pt modelId="{6B4D4CA4-42C8-45E5-A371-1C2C3DF330A5}" type="sibTrans" cxnId="{996052BB-5712-4541-8E78-1873D7C14F2A}">
      <dgm:prSet/>
      <dgm:spPr/>
      <dgm:t>
        <a:bodyPr/>
        <a:lstStyle/>
        <a:p>
          <a:endParaRPr lang="en-US"/>
        </a:p>
      </dgm:t>
    </dgm:pt>
    <dgm:pt modelId="{E375DA0A-EBE7-48AD-B31C-115B23A7EA10}">
      <dgm:prSet phldrT="[Text]" custT="1"/>
      <dgm:spPr>
        <a:solidFill>
          <a:schemeClr val="bg1">
            <a:lumMod val="75000"/>
          </a:schemeClr>
        </a:solidFill>
        <a:ln>
          <a:solidFill>
            <a:srgbClr val="C00000"/>
          </a:solidFill>
        </a:ln>
      </dgm:spPr>
      <dgm:t>
        <a:bodyPr/>
        <a:lstStyle/>
        <a:p>
          <a:endParaRPr lang="he-IL" sz="1300" dirty="0">
            <a:latin typeface="+mn-lt"/>
          </a:endParaRPr>
        </a:p>
        <a:p>
          <a:r>
            <a:rPr lang="en-US" sz="1300" b="1" dirty="0">
              <a:solidFill>
                <a:schemeClr val="tx1"/>
              </a:solidFill>
              <a:latin typeface="+mn-lt"/>
            </a:rPr>
            <a:t>SNC Lavalin</a:t>
          </a:r>
        </a:p>
        <a:p>
          <a:endParaRPr lang="en-US" sz="1300" dirty="0">
            <a:latin typeface="+mn-lt"/>
          </a:endParaRPr>
        </a:p>
      </dgm:t>
    </dgm:pt>
    <dgm:pt modelId="{359718D4-5C25-413B-B25B-84078DC0918A}" type="parTrans" cxnId="{CE8BCAFC-3ED5-45B5-BB30-9C08043CC300}">
      <dgm:prSet/>
      <dgm:spPr>
        <a:solidFill>
          <a:schemeClr val="bg1">
            <a:lumMod val="50000"/>
          </a:schemeClr>
        </a:solidFill>
        <a:ln w="25400">
          <a:solidFill>
            <a:srgbClr val="C00000"/>
          </a:solidFill>
        </a:ln>
      </dgm:spPr>
      <dgm:t>
        <a:bodyPr/>
        <a:lstStyle/>
        <a:p>
          <a:endParaRPr lang="en-US" dirty="0"/>
        </a:p>
      </dgm:t>
    </dgm:pt>
    <dgm:pt modelId="{3CEAB20E-9888-4456-8ECC-322258D0788E}" type="sibTrans" cxnId="{CE8BCAFC-3ED5-45B5-BB30-9C08043CC300}">
      <dgm:prSet/>
      <dgm:spPr/>
      <dgm:t>
        <a:bodyPr/>
        <a:lstStyle/>
        <a:p>
          <a:endParaRPr lang="en-US"/>
        </a:p>
      </dgm:t>
    </dgm:pt>
    <dgm:pt modelId="{5DC0E623-EAFB-40EF-AD1D-4471DAAD4685}">
      <dgm:prSet phldrT="[Text]" custT="1"/>
      <dgm:spPr>
        <a:solidFill>
          <a:schemeClr val="bg1">
            <a:lumMod val="75000"/>
          </a:schemeClr>
        </a:solidFill>
        <a:ln>
          <a:solidFill>
            <a:srgbClr val="C00000"/>
          </a:solidFill>
        </a:ln>
      </dgm:spPr>
      <dgm:t>
        <a:bodyPr/>
        <a:lstStyle/>
        <a:p>
          <a:pPr>
            <a:lnSpc>
              <a:spcPct val="80000"/>
            </a:lnSpc>
            <a:spcBef>
              <a:spcPts val="600"/>
            </a:spcBef>
            <a:spcAft>
              <a:spcPts val="0"/>
            </a:spcAft>
          </a:pPr>
          <a:r>
            <a:rPr lang="en-US" sz="1300" b="1" dirty="0">
              <a:solidFill>
                <a:schemeClr val="tx1"/>
              </a:solidFill>
              <a:latin typeface="+mn-lt"/>
            </a:rPr>
            <a:t>Modeling &amp; Optimization</a:t>
          </a:r>
        </a:p>
      </dgm:t>
    </dgm:pt>
    <dgm:pt modelId="{323010A5-5C88-424A-AB94-A0D9BB60F1AF}" type="parTrans" cxnId="{893451A4-3CD7-4ED6-A664-486B839E54F3}">
      <dgm:prSet/>
      <dgm:spPr>
        <a:solidFill>
          <a:schemeClr val="bg1">
            <a:lumMod val="50000"/>
          </a:schemeClr>
        </a:solidFill>
        <a:ln w="25400">
          <a:solidFill>
            <a:srgbClr val="C00000"/>
          </a:solidFill>
        </a:ln>
      </dgm:spPr>
      <dgm:t>
        <a:bodyPr/>
        <a:lstStyle/>
        <a:p>
          <a:endParaRPr lang="en-US" dirty="0"/>
        </a:p>
      </dgm:t>
    </dgm:pt>
    <dgm:pt modelId="{67189D8A-C010-48AA-BE51-A6F3D9D954F9}" type="sibTrans" cxnId="{893451A4-3CD7-4ED6-A664-486B839E54F3}">
      <dgm:prSet/>
      <dgm:spPr/>
      <dgm:t>
        <a:bodyPr/>
        <a:lstStyle/>
        <a:p>
          <a:endParaRPr lang="en-US"/>
        </a:p>
      </dgm:t>
    </dgm:pt>
    <dgm:pt modelId="{0A28FB0E-AB65-467E-8E2A-A9818A8C0283}">
      <dgm:prSet custT="1"/>
      <dgm:spPr>
        <a:solidFill>
          <a:schemeClr val="bg1">
            <a:lumMod val="75000"/>
          </a:schemeClr>
        </a:solidFill>
        <a:ln>
          <a:solidFill>
            <a:srgbClr val="C00000"/>
          </a:solidFill>
        </a:ln>
      </dgm:spPr>
      <dgm:t>
        <a:bodyPr/>
        <a:lstStyle/>
        <a:p>
          <a:endParaRPr lang="en-US" sz="1300" dirty="0">
            <a:latin typeface="+mn-lt"/>
          </a:endParaRPr>
        </a:p>
        <a:p>
          <a:r>
            <a:rPr lang="en-US" sz="1300" b="1" dirty="0">
              <a:solidFill>
                <a:schemeClr val="tx1"/>
              </a:solidFill>
              <a:latin typeface="+mn-lt"/>
            </a:rPr>
            <a:t>Legal, Tax and Financing</a:t>
          </a:r>
        </a:p>
        <a:p>
          <a:r>
            <a:rPr lang="en-US" sz="1300" dirty="0">
              <a:latin typeface="+mn-lt"/>
            </a:rPr>
            <a:t> </a:t>
          </a:r>
        </a:p>
      </dgm:t>
    </dgm:pt>
    <dgm:pt modelId="{032894BC-D24E-48B0-9C19-339DE202AC30}" type="parTrans" cxnId="{5133981C-0289-4A8A-8E3D-F1D8439BAE87}">
      <dgm:prSet/>
      <dgm:spPr>
        <a:solidFill>
          <a:schemeClr val="bg1">
            <a:lumMod val="50000"/>
          </a:schemeClr>
        </a:solidFill>
        <a:ln w="25400">
          <a:solidFill>
            <a:srgbClr val="C00000"/>
          </a:solidFill>
        </a:ln>
      </dgm:spPr>
      <dgm:t>
        <a:bodyPr/>
        <a:lstStyle/>
        <a:p>
          <a:endParaRPr lang="en-US" dirty="0"/>
        </a:p>
      </dgm:t>
    </dgm:pt>
    <dgm:pt modelId="{CFCA1810-2497-41A8-93BF-BEDEA6CA304A}" type="sibTrans" cxnId="{5133981C-0289-4A8A-8E3D-F1D8439BAE87}">
      <dgm:prSet/>
      <dgm:spPr/>
      <dgm:t>
        <a:bodyPr/>
        <a:lstStyle/>
        <a:p>
          <a:endParaRPr lang="en-US"/>
        </a:p>
      </dgm:t>
    </dgm:pt>
    <dgm:pt modelId="{85CBD07D-43CB-4BFC-9010-63CA65012D69}">
      <dgm:prSet custT="1"/>
      <dgm:spPr>
        <a:solidFill>
          <a:schemeClr val="bg1">
            <a:lumMod val="75000"/>
          </a:schemeClr>
        </a:solidFill>
        <a:ln>
          <a:solidFill>
            <a:srgbClr val="C00000"/>
          </a:solidFill>
        </a:ln>
      </dgm:spPr>
      <dgm:t>
        <a:bodyPr/>
        <a:lstStyle/>
        <a:p>
          <a:pPr>
            <a:spcAft>
              <a:spcPct val="35000"/>
            </a:spcAft>
          </a:pPr>
          <a:r>
            <a:rPr lang="en-US" sz="1300" b="1" strike="noStrike" dirty="0">
              <a:solidFill>
                <a:schemeClr val="tx1"/>
              </a:solidFill>
              <a:latin typeface="+mn-lt"/>
            </a:rPr>
            <a:t>GE- </a:t>
          </a:r>
          <a:r>
            <a:rPr lang="en-US" sz="1300" b="1" strike="noStrike" dirty="0" err="1">
              <a:solidFill>
                <a:schemeClr val="tx1"/>
              </a:solidFill>
              <a:latin typeface="+mn-lt"/>
            </a:rPr>
            <a:t>Highview</a:t>
          </a:r>
          <a:endParaRPr lang="en-US" sz="1300" b="1" strike="noStrike" dirty="0">
            <a:solidFill>
              <a:schemeClr val="tx1"/>
            </a:solidFill>
            <a:latin typeface="+mn-lt"/>
          </a:endParaRPr>
        </a:p>
      </dgm:t>
    </dgm:pt>
    <dgm:pt modelId="{51DD5F66-1EF5-455C-ADF1-C1F29C185D64}" type="parTrans" cxnId="{CB641752-FE74-4189-AEC6-2FEBCC45C4E5}">
      <dgm:prSet/>
      <dgm:spPr>
        <a:solidFill>
          <a:schemeClr val="bg1">
            <a:lumMod val="50000"/>
          </a:schemeClr>
        </a:solidFill>
        <a:ln w="25400">
          <a:solidFill>
            <a:srgbClr val="C00000"/>
          </a:solidFill>
        </a:ln>
      </dgm:spPr>
      <dgm:t>
        <a:bodyPr/>
        <a:lstStyle/>
        <a:p>
          <a:endParaRPr lang="en-US" dirty="0"/>
        </a:p>
      </dgm:t>
    </dgm:pt>
    <dgm:pt modelId="{BA2A572F-7BE5-47C3-BEB8-05F5B93B2D4E}" type="sibTrans" cxnId="{CB641752-FE74-4189-AEC6-2FEBCC45C4E5}">
      <dgm:prSet/>
      <dgm:spPr/>
      <dgm:t>
        <a:bodyPr/>
        <a:lstStyle/>
        <a:p>
          <a:endParaRPr lang="en-US"/>
        </a:p>
      </dgm:t>
    </dgm:pt>
    <dgm:pt modelId="{16F913A9-4FA6-402D-9012-2FE7BB651D2E}" type="pres">
      <dgm:prSet presAssocID="{4D771A92-81C9-4191-99CC-6A38F6EA74DA}" presName="Name0" presStyleCnt="0">
        <dgm:presLayoutVars>
          <dgm:chMax val="1"/>
          <dgm:dir/>
          <dgm:animLvl val="ctr"/>
          <dgm:resizeHandles val="exact"/>
        </dgm:presLayoutVars>
      </dgm:prSet>
      <dgm:spPr/>
      <dgm:t>
        <a:bodyPr/>
        <a:lstStyle/>
        <a:p>
          <a:endParaRPr lang="en-US"/>
        </a:p>
      </dgm:t>
    </dgm:pt>
    <dgm:pt modelId="{BB262F2F-DC04-4C4D-B9D7-5CF38029B5A3}" type="pres">
      <dgm:prSet presAssocID="{F21F8E3A-CC7E-4D49-8E88-B1BBE1CF7CC8}" presName="centerShape" presStyleLbl="node0" presStyleIdx="0" presStyleCnt="1"/>
      <dgm:spPr/>
      <dgm:t>
        <a:bodyPr/>
        <a:lstStyle/>
        <a:p>
          <a:endParaRPr lang="en-US"/>
        </a:p>
      </dgm:t>
    </dgm:pt>
    <dgm:pt modelId="{7CB787AA-8E5F-43A5-974D-CD4BE07229B8}" type="pres">
      <dgm:prSet presAssocID="{93A6E8B3-C3A7-40D5-83D0-4EC0E883B99A}" presName="parTrans" presStyleLbl="sibTrans2D1" presStyleIdx="0" presStyleCnt="5"/>
      <dgm:spPr/>
      <dgm:t>
        <a:bodyPr/>
        <a:lstStyle/>
        <a:p>
          <a:endParaRPr lang="en-US"/>
        </a:p>
      </dgm:t>
    </dgm:pt>
    <dgm:pt modelId="{3CDF3248-E648-49C2-B40F-7C35EEA08503}" type="pres">
      <dgm:prSet presAssocID="{93A6E8B3-C3A7-40D5-83D0-4EC0E883B99A}" presName="connectorText" presStyleLbl="sibTrans2D1" presStyleIdx="0" presStyleCnt="5"/>
      <dgm:spPr/>
      <dgm:t>
        <a:bodyPr/>
        <a:lstStyle/>
        <a:p>
          <a:endParaRPr lang="en-US"/>
        </a:p>
      </dgm:t>
    </dgm:pt>
    <dgm:pt modelId="{7A477C84-B73D-4646-84B1-02367D345A89}" type="pres">
      <dgm:prSet presAssocID="{D3DD9163-616E-4352-AC84-55143EC67F09}" presName="node" presStyleLbl="node1" presStyleIdx="0" presStyleCnt="5">
        <dgm:presLayoutVars>
          <dgm:bulletEnabled val="1"/>
        </dgm:presLayoutVars>
      </dgm:prSet>
      <dgm:spPr/>
      <dgm:t>
        <a:bodyPr/>
        <a:lstStyle/>
        <a:p>
          <a:endParaRPr lang="en-US"/>
        </a:p>
      </dgm:t>
    </dgm:pt>
    <dgm:pt modelId="{05CB88E9-6D8A-44D3-BB19-F389B72E9F5C}" type="pres">
      <dgm:prSet presAssocID="{359718D4-5C25-413B-B25B-84078DC0918A}" presName="parTrans" presStyleLbl="sibTrans2D1" presStyleIdx="1" presStyleCnt="5"/>
      <dgm:spPr/>
      <dgm:t>
        <a:bodyPr/>
        <a:lstStyle/>
        <a:p>
          <a:endParaRPr lang="en-US"/>
        </a:p>
      </dgm:t>
    </dgm:pt>
    <dgm:pt modelId="{B49CEC98-FA27-4B95-8203-2ED8FD92C684}" type="pres">
      <dgm:prSet presAssocID="{359718D4-5C25-413B-B25B-84078DC0918A}" presName="connectorText" presStyleLbl="sibTrans2D1" presStyleIdx="1" presStyleCnt="5"/>
      <dgm:spPr/>
      <dgm:t>
        <a:bodyPr/>
        <a:lstStyle/>
        <a:p>
          <a:endParaRPr lang="en-US"/>
        </a:p>
      </dgm:t>
    </dgm:pt>
    <dgm:pt modelId="{7FE697EF-F672-4DBC-98DD-30873054D52E}" type="pres">
      <dgm:prSet presAssocID="{E375DA0A-EBE7-48AD-B31C-115B23A7EA10}" presName="node" presStyleLbl="node1" presStyleIdx="1" presStyleCnt="5">
        <dgm:presLayoutVars>
          <dgm:bulletEnabled val="1"/>
        </dgm:presLayoutVars>
      </dgm:prSet>
      <dgm:spPr/>
      <dgm:t>
        <a:bodyPr/>
        <a:lstStyle/>
        <a:p>
          <a:endParaRPr lang="en-US"/>
        </a:p>
      </dgm:t>
    </dgm:pt>
    <dgm:pt modelId="{33B0EAD5-0A99-42C4-9D6C-893C222AABD7}" type="pres">
      <dgm:prSet presAssocID="{323010A5-5C88-424A-AB94-A0D9BB60F1AF}" presName="parTrans" presStyleLbl="sibTrans2D1" presStyleIdx="2" presStyleCnt="5"/>
      <dgm:spPr/>
      <dgm:t>
        <a:bodyPr/>
        <a:lstStyle/>
        <a:p>
          <a:endParaRPr lang="en-US"/>
        </a:p>
      </dgm:t>
    </dgm:pt>
    <dgm:pt modelId="{4591490B-80EC-4B17-A87C-C79B8D6CB28C}" type="pres">
      <dgm:prSet presAssocID="{323010A5-5C88-424A-AB94-A0D9BB60F1AF}" presName="connectorText" presStyleLbl="sibTrans2D1" presStyleIdx="2" presStyleCnt="5"/>
      <dgm:spPr/>
      <dgm:t>
        <a:bodyPr/>
        <a:lstStyle/>
        <a:p>
          <a:endParaRPr lang="en-US"/>
        </a:p>
      </dgm:t>
    </dgm:pt>
    <dgm:pt modelId="{0E25D5A7-03B7-400A-A92A-2DA36251C7B3}" type="pres">
      <dgm:prSet presAssocID="{5DC0E623-EAFB-40EF-AD1D-4471DAAD4685}" presName="node" presStyleLbl="node1" presStyleIdx="2" presStyleCnt="5">
        <dgm:presLayoutVars>
          <dgm:bulletEnabled val="1"/>
        </dgm:presLayoutVars>
      </dgm:prSet>
      <dgm:spPr/>
      <dgm:t>
        <a:bodyPr/>
        <a:lstStyle/>
        <a:p>
          <a:endParaRPr lang="en-US"/>
        </a:p>
      </dgm:t>
    </dgm:pt>
    <dgm:pt modelId="{517584EA-B044-4A86-9ECF-601AF72C0ED2}" type="pres">
      <dgm:prSet presAssocID="{032894BC-D24E-48B0-9C19-339DE202AC30}" presName="parTrans" presStyleLbl="sibTrans2D1" presStyleIdx="3" presStyleCnt="5"/>
      <dgm:spPr/>
      <dgm:t>
        <a:bodyPr/>
        <a:lstStyle/>
        <a:p>
          <a:endParaRPr lang="en-US"/>
        </a:p>
      </dgm:t>
    </dgm:pt>
    <dgm:pt modelId="{00C74BA9-C215-4A1D-918B-28468A73C529}" type="pres">
      <dgm:prSet presAssocID="{032894BC-D24E-48B0-9C19-339DE202AC30}" presName="connectorText" presStyleLbl="sibTrans2D1" presStyleIdx="3" presStyleCnt="5"/>
      <dgm:spPr/>
      <dgm:t>
        <a:bodyPr/>
        <a:lstStyle/>
        <a:p>
          <a:endParaRPr lang="en-US"/>
        </a:p>
      </dgm:t>
    </dgm:pt>
    <dgm:pt modelId="{7E83CAD1-DE5A-4EE7-88C1-7AD70193B0FE}" type="pres">
      <dgm:prSet presAssocID="{0A28FB0E-AB65-467E-8E2A-A9818A8C0283}" presName="node" presStyleLbl="node1" presStyleIdx="3" presStyleCnt="5" custRadScaleRad="99321" custRadScaleInc="7187">
        <dgm:presLayoutVars>
          <dgm:bulletEnabled val="1"/>
        </dgm:presLayoutVars>
      </dgm:prSet>
      <dgm:spPr/>
      <dgm:t>
        <a:bodyPr/>
        <a:lstStyle/>
        <a:p>
          <a:endParaRPr lang="en-US"/>
        </a:p>
      </dgm:t>
    </dgm:pt>
    <dgm:pt modelId="{7328BA43-025D-410D-A45B-0BD7246D2D45}" type="pres">
      <dgm:prSet presAssocID="{51DD5F66-1EF5-455C-ADF1-C1F29C185D64}" presName="parTrans" presStyleLbl="sibTrans2D1" presStyleIdx="4" presStyleCnt="5"/>
      <dgm:spPr/>
      <dgm:t>
        <a:bodyPr/>
        <a:lstStyle/>
        <a:p>
          <a:endParaRPr lang="en-US"/>
        </a:p>
      </dgm:t>
    </dgm:pt>
    <dgm:pt modelId="{FBED5C84-1877-4899-BFF1-66D8CAF02109}" type="pres">
      <dgm:prSet presAssocID="{51DD5F66-1EF5-455C-ADF1-C1F29C185D64}" presName="connectorText" presStyleLbl="sibTrans2D1" presStyleIdx="4" presStyleCnt="5"/>
      <dgm:spPr/>
      <dgm:t>
        <a:bodyPr/>
        <a:lstStyle/>
        <a:p>
          <a:endParaRPr lang="en-US"/>
        </a:p>
      </dgm:t>
    </dgm:pt>
    <dgm:pt modelId="{0514B824-022E-45CC-B872-C30E731BAB28}" type="pres">
      <dgm:prSet presAssocID="{85CBD07D-43CB-4BFC-9010-63CA65012D69}" presName="node" presStyleLbl="node1" presStyleIdx="4" presStyleCnt="5" custRadScaleRad="99681" custRadScaleInc="-3231">
        <dgm:presLayoutVars>
          <dgm:bulletEnabled val="1"/>
        </dgm:presLayoutVars>
      </dgm:prSet>
      <dgm:spPr/>
      <dgm:t>
        <a:bodyPr/>
        <a:lstStyle/>
        <a:p>
          <a:endParaRPr lang="en-US"/>
        </a:p>
      </dgm:t>
    </dgm:pt>
  </dgm:ptLst>
  <dgm:cxnLst>
    <dgm:cxn modelId="{5D018320-E0C8-4116-A218-91045C8470BA}" type="presOf" srcId="{F21F8E3A-CC7E-4D49-8E88-B1BBE1CF7CC8}" destId="{BB262F2F-DC04-4C4D-B9D7-5CF38029B5A3}" srcOrd="0" destOrd="0" presId="urn:microsoft.com/office/officeart/2005/8/layout/radial5"/>
    <dgm:cxn modelId="{3C4E291E-D15C-45E6-AD6B-10833402AD13}" type="presOf" srcId="{032894BC-D24E-48B0-9C19-339DE202AC30}" destId="{00C74BA9-C215-4A1D-918B-28468A73C529}" srcOrd="1" destOrd="0" presId="urn:microsoft.com/office/officeart/2005/8/layout/radial5"/>
    <dgm:cxn modelId="{59CE9091-220D-4348-9C2F-899BCF892FDA}" type="presOf" srcId="{93A6E8B3-C3A7-40D5-83D0-4EC0E883B99A}" destId="{3CDF3248-E648-49C2-B40F-7C35EEA08503}" srcOrd="1" destOrd="0" presId="urn:microsoft.com/office/officeart/2005/8/layout/radial5"/>
    <dgm:cxn modelId="{5CEA68A4-E349-4BDC-B8E7-0C7B80EAC5EB}" type="presOf" srcId="{359718D4-5C25-413B-B25B-84078DC0918A}" destId="{05CB88E9-6D8A-44D3-BB19-F389B72E9F5C}" srcOrd="0" destOrd="0" presId="urn:microsoft.com/office/officeart/2005/8/layout/radial5"/>
    <dgm:cxn modelId="{39FBC230-BC8D-4A29-BC7F-D360392EE72D}" type="presOf" srcId="{5DC0E623-EAFB-40EF-AD1D-4471DAAD4685}" destId="{0E25D5A7-03B7-400A-A92A-2DA36251C7B3}" srcOrd="0" destOrd="0" presId="urn:microsoft.com/office/officeart/2005/8/layout/radial5"/>
    <dgm:cxn modelId="{05E58A22-BC6C-4CCB-BD3B-300FD5B384E2}" type="presOf" srcId="{4D771A92-81C9-4191-99CC-6A38F6EA74DA}" destId="{16F913A9-4FA6-402D-9012-2FE7BB651D2E}" srcOrd="0" destOrd="0" presId="urn:microsoft.com/office/officeart/2005/8/layout/radial5"/>
    <dgm:cxn modelId="{50F447B8-B232-494A-B656-6512DE9B0091}" srcId="{4D771A92-81C9-4191-99CC-6A38F6EA74DA}" destId="{F21F8E3A-CC7E-4D49-8E88-B1BBE1CF7CC8}" srcOrd="0" destOrd="0" parTransId="{8C6FADA8-D042-47CE-991C-68DA037AC659}" sibTransId="{75A432F2-20A9-461C-AD8F-561897C1B4AE}"/>
    <dgm:cxn modelId="{B4C13436-6791-487C-BAB2-14AAE1B526E7}" type="presOf" srcId="{359718D4-5C25-413B-B25B-84078DC0918A}" destId="{B49CEC98-FA27-4B95-8203-2ED8FD92C684}" srcOrd="1" destOrd="0" presId="urn:microsoft.com/office/officeart/2005/8/layout/radial5"/>
    <dgm:cxn modelId="{84D31748-4A47-48B9-88AF-0A75C33A7302}" type="presOf" srcId="{323010A5-5C88-424A-AB94-A0D9BB60F1AF}" destId="{33B0EAD5-0A99-42C4-9D6C-893C222AABD7}" srcOrd="0" destOrd="0" presId="urn:microsoft.com/office/officeart/2005/8/layout/radial5"/>
    <dgm:cxn modelId="{D2DC325D-8389-48E6-A737-6DC50C8D03B1}" type="presOf" srcId="{85CBD07D-43CB-4BFC-9010-63CA65012D69}" destId="{0514B824-022E-45CC-B872-C30E731BAB28}" srcOrd="0" destOrd="0" presId="urn:microsoft.com/office/officeart/2005/8/layout/radial5"/>
    <dgm:cxn modelId="{37AD5064-DEA3-4C49-A6E2-CC8A60627BD8}" type="presOf" srcId="{51DD5F66-1EF5-455C-ADF1-C1F29C185D64}" destId="{FBED5C84-1877-4899-BFF1-66D8CAF02109}" srcOrd="1" destOrd="0" presId="urn:microsoft.com/office/officeart/2005/8/layout/radial5"/>
    <dgm:cxn modelId="{A36ED569-6ECA-49B7-BF67-36770960F9B9}" type="presOf" srcId="{323010A5-5C88-424A-AB94-A0D9BB60F1AF}" destId="{4591490B-80EC-4B17-A87C-C79B8D6CB28C}" srcOrd="1" destOrd="0" presId="urn:microsoft.com/office/officeart/2005/8/layout/radial5"/>
    <dgm:cxn modelId="{1722B43E-A0AC-456B-879A-C987AA12A238}" type="presOf" srcId="{0A28FB0E-AB65-467E-8E2A-A9818A8C0283}" destId="{7E83CAD1-DE5A-4EE7-88C1-7AD70193B0FE}" srcOrd="0" destOrd="0" presId="urn:microsoft.com/office/officeart/2005/8/layout/radial5"/>
    <dgm:cxn modelId="{CE8BCAFC-3ED5-45B5-BB30-9C08043CC300}" srcId="{F21F8E3A-CC7E-4D49-8E88-B1BBE1CF7CC8}" destId="{E375DA0A-EBE7-48AD-B31C-115B23A7EA10}" srcOrd="1" destOrd="0" parTransId="{359718D4-5C25-413B-B25B-84078DC0918A}" sibTransId="{3CEAB20E-9888-4456-8ECC-322258D0788E}"/>
    <dgm:cxn modelId="{8B85EA58-2F65-4D64-945B-9D8D46781826}" type="presOf" srcId="{D3DD9163-616E-4352-AC84-55143EC67F09}" destId="{7A477C84-B73D-4646-84B1-02367D345A89}" srcOrd="0" destOrd="0" presId="urn:microsoft.com/office/officeart/2005/8/layout/radial5"/>
    <dgm:cxn modelId="{CB641752-FE74-4189-AEC6-2FEBCC45C4E5}" srcId="{F21F8E3A-CC7E-4D49-8E88-B1BBE1CF7CC8}" destId="{85CBD07D-43CB-4BFC-9010-63CA65012D69}" srcOrd="4" destOrd="0" parTransId="{51DD5F66-1EF5-455C-ADF1-C1F29C185D64}" sibTransId="{BA2A572F-7BE5-47C3-BEB8-05F5B93B2D4E}"/>
    <dgm:cxn modelId="{5133981C-0289-4A8A-8E3D-F1D8439BAE87}" srcId="{F21F8E3A-CC7E-4D49-8E88-B1BBE1CF7CC8}" destId="{0A28FB0E-AB65-467E-8E2A-A9818A8C0283}" srcOrd="3" destOrd="0" parTransId="{032894BC-D24E-48B0-9C19-339DE202AC30}" sibTransId="{CFCA1810-2497-41A8-93BF-BEDEA6CA304A}"/>
    <dgm:cxn modelId="{B69E4FE2-7109-4876-B340-A62021038BDF}" type="presOf" srcId="{51DD5F66-1EF5-455C-ADF1-C1F29C185D64}" destId="{7328BA43-025D-410D-A45B-0BD7246D2D45}" srcOrd="0" destOrd="0" presId="urn:microsoft.com/office/officeart/2005/8/layout/radial5"/>
    <dgm:cxn modelId="{996052BB-5712-4541-8E78-1873D7C14F2A}" srcId="{F21F8E3A-CC7E-4D49-8E88-B1BBE1CF7CC8}" destId="{D3DD9163-616E-4352-AC84-55143EC67F09}" srcOrd="0" destOrd="0" parTransId="{93A6E8B3-C3A7-40D5-83D0-4EC0E883B99A}" sibTransId="{6B4D4CA4-42C8-45E5-A371-1C2C3DF330A5}"/>
    <dgm:cxn modelId="{B7B1B8EF-0228-47A5-988E-BEF4264A86B5}" type="presOf" srcId="{032894BC-D24E-48B0-9C19-339DE202AC30}" destId="{517584EA-B044-4A86-9ECF-601AF72C0ED2}" srcOrd="0" destOrd="0" presId="urn:microsoft.com/office/officeart/2005/8/layout/radial5"/>
    <dgm:cxn modelId="{ADE6A9D7-0FC7-4D1E-B7D9-967B1AC7B70D}" type="presOf" srcId="{93A6E8B3-C3A7-40D5-83D0-4EC0E883B99A}" destId="{7CB787AA-8E5F-43A5-974D-CD4BE07229B8}" srcOrd="0" destOrd="0" presId="urn:microsoft.com/office/officeart/2005/8/layout/radial5"/>
    <dgm:cxn modelId="{CBC9B13E-E329-4C61-AE99-0C49D1E109FF}" type="presOf" srcId="{E375DA0A-EBE7-48AD-B31C-115B23A7EA10}" destId="{7FE697EF-F672-4DBC-98DD-30873054D52E}" srcOrd="0" destOrd="0" presId="urn:microsoft.com/office/officeart/2005/8/layout/radial5"/>
    <dgm:cxn modelId="{893451A4-3CD7-4ED6-A664-486B839E54F3}" srcId="{F21F8E3A-CC7E-4D49-8E88-B1BBE1CF7CC8}" destId="{5DC0E623-EAFB-40EF-AD1D-4471DAAD4685}" srcOrd="2" destOrd="0" parTransId="{323010A5-5C88-424A-AB94-A0D9BB60F1AF}" sibTransId="{67189D8A-C010-48AA-BE51-A6F3D9D954F9}"/>
    <dgm:cxn modelId="{86F668F5-C65A-43EB-A65B-1512DB340057}" type="presParOf" srcId="{16F913A9-4FA6-402D-9012-2FE7BB651D2E}" destId="{BB262F2F-DC04-4C4D-B9D7-5CF38029B5A3}" srcOrd="0" destOrd="0" presId="urn:microsoft.com/office/officeart/2005/8/layout/radial5"/>
    <dgm:cxn modelId="{FE6FBD4C-6AB1-49DD-B4E4-4CAEB73A886C}" type="presParOf" srcId="{16F913A9-4FA6-402D-9012-2FE7BB651D2E}" destId="{7CB787AA-8E5F-43A5-974D-CD4BE07229B8}" srcOrd="1" destOrd="0" presId="urn:microsoft.com/office/officeart/2005/8/layout/radial5"/>
    <dgm:cxn modelId="{34F8AB99-D5F7-44C7-91F2-478D2AA1AB4A}" type="presParOf" srcId="{7CB787AA-8E5F-43A5-974D-CD4BE07229B8}" destId="{3CDF3248-E648-49C2-B40F-7C35EEA08503}" srcOrd="0" destOrd="0" presId="urn:microsoft.com/office/officeart/2005/8/layout/radial5"/>
    <dgm:cxn modelId="{14633B56-2E42-4323-B559-3096B51027D6}" type="presParOf" srcId="{16F913A9-4FA6-402D-9012-2FE7BB651D2E}" destId="{7A477C84-B73D-4646-84B1-02367D345A89}" srcOrd="2" destOrd="0" presId="urn:microsoft.com/office/officeart/2005/8/layout/radial5"/>
    <dgm:cxn modelId="{EC55F7E8-CDEF-45C9-94E5-342A405ADDD0}" type="presParOf" srcId="{16F913A9-4FA6-402D-9012-2FE7BB651D2E}" destId="{05CB88E9-6D8A-44D3-BB19-F389B72E9F5C}" srcOrd="3" destOrd="0" presId="urn:microsoft.com/office/officeart/2005/8/layout/radial5"/>
    <dgm:cxn modelId="{23D86011-CEE8-4165-9C34-3C2119E587A6}" type="presParOf" srcId="{05CB88E9-6D8A-44D3-BB19-F389B72E9F5C}" destId="{B49CEC98-FA27-4B95-8203-2ED8FD92C684}" srcOrd="0" destOrd="0" presId="urn:microsoft.com/office/officeart/2005/8/layout/radial5"/>
    <dgm:cxn modelId="{63E1A300-74E9-4E30-8DE5-1071168F9066}" type="presParOf" srcId="{16F913A9-4FA6-402D-9012-2FE7BB651D2E}" destId="{7FE697EF-F672-4DBC-98DD-30873054D52E}" srcOrd="4" destOrd="0" presId="urn:microsoft.com/office/officeart/2005/8/layout/radial5"/>
    <dgm:cxn modelId="{2A6BC6B5-4D44-41EE-A45B-3DE78929FD6B}" type="presParOf" srcId="{16F913A9-4FA6-402D-9012-2FE7BB651D2E}" destId="{33B0EAD5-0A99-42C4-9D6C-893C222AABD7}" srcOrd="5" destOrd="0" presId="urn:microsoft.com/office/officeart/2005/8/layout/radial5"/>
    <dgm:cxn modelId="{0767AAEC-442B-415B-8611-22F88B176AB6}" type="presParOf" srcId="{33B0EAD5-0A99-42C4-9D6C-893C222AABD7}" destId="{4591490B-80EC-4B17-A87C-C79B8D6CB28C}" srcOrd="0" destOrd="0" presId="urn:microsoft.com/office/officeart/2005/8/layout/radial5"/>
    <dgm:cxn modelId="{69CA5C07-CED0-43F1-8246-3E0AC7916763}" type="presParOf" srcId="{16F913A9-4FA6-402D-9012-2FE7BB651D2E}" destId="{0E25D5A7-03B7-400A-A92A-2DA36251C7B3}" srcOrd="6" destOrd="0" presId="urn:microsoft.com/office/officeart/2005/8/layout/radial5"/>
    <dgm:cxn modelId="{5E946444-153A-4629-8B24-8C3A0CA4A0C8}" type="presParOf" srcId="{16F913A9-4FA6-402D-9012-2FE7BB651D2E}" destId="{517584EA-B044-4A86-9ECF-601AF72C0ED2}" srcOrd="7" destOrd="0" presId="urn:microsoft.com/office/officeart/2005/8/layout/radial5"/>
    <dgm:cxn modelId="{711F5B75-E885-4669-AE6F-03680F0F7EF6}" type="presParOf" srcId="{517584EA-B044-4A86-9ECF-601AF72C0ED2}" destId="{00C74BA9-C215-4A1D-918B-28468A73C529}" srcOrd="0" destOrd="0" presId="urn:microsoft.com/office/officeart/2005/8/layout/radial5"/>
    <dgm:cxn modelId="{E9753443-4F71-4074-A2B9-1A06A7979301}" type="presParOf" srcId="{16F913A9-4FA6-402D-9012-2FE7BB651D2E}" destId="{7E83CAD1-DE5A-4EE7-88C1-7AD70193B0FE}" srcOrd="8" destOrd="0" presId="urn:microsoft.com/office/officeart/2005/8/layout/radial5"/>
    <dgm:cxn modelId="{8B807641-3EF9-4349-80C0-D16BA44D67CA}" type="presParOf" srcId="{16F913A9-4FA6-402D-9012-2FE7BB651D2E}" destId="{7328BA43-025D-410D-A45B-0BD7246D2D45}" srcOrd="9" destOrd="0" presId="urn:microsoft.com/office/officeart/2005/8/layout/radial5"/>
    <dgm:cxn modelId="{57319555-DE63-4EAD-B356-3D68F3CFFFAE}" type="presParOf" srcId="{7328BA43-025D-410D-A45B-0BD7246D2D45}" destId="{FBED5C84-1877-4899-BFF1-66D8CAF02109}" srcOrd="0" destOrd="0" presId="urn:microsoft.com/office/officeart/2005/8/layout/radial5"/>
    <dgm:cxn modelId="{1B687628-20DD-45A4-8B34-710A089C46B6}" type="presParOf" srcId="{16F913A9-4FA6-402D-9012-2FE7BB651D2E}" destId="{0514B824-022E-45CC-B872-C30E731BAB28}" srcOrd="10"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5632" tIns="47816" rIns="95632" bIns="47816" rtlCol="0"/>
          <a:lstStyle>
            <a:lvl1pPr algn="l">
              <a:defRPr sz="1200"/>
            </a:lvl1pPr>
          </a:lstStyle>
          <a:p>
            <a:endParaRPr lang="en-US" dirty="0"/>
          </a:p>
        </p:txBody>
      </p:sp>
      <p:sp>
        <p:nvSpPr>
          <p:cNvPr id="3" name="Date Placeholder 2"/>
          <p:cNvSpPr>
            <a:spLocks noGrp="1"/>
          </p:cNvSpPr>
          <p:nvPr>
            <p:ph type="dt" idx="1"/>
          </p:nvPr>
        </p:nvSpPr>
        <p:spPr>
          <a:xfrm>
            <a:off x="4143589" y="0"/>
            <a:ext cx="3169920" cy="480060"/>
          </a:xfrm>
          <a:prstGeom prst="rect">
            <a:avLst/>
          </a:prstGeom>
        </p:spPr>
        <p:txBody>
          <a:bodyPr vert="horz" lIns="95632" tIns="47816" rIns="95632" bIns="47816" rtlCol="0"/>
          <a:lstStyle>
            <a:lvl1pPr algn="r">
              <a:defRPr sz="1200"/>
            </a:lvl1pPr>
          </a:lstStyle>
          <a:p>
            <a:fld id="{AC7FD079-5F35-467E-9384-F4EDEA6D1432}" type="datetimeFigureOut">
              <a:rPr lang="en-US" smtClean="0"/>
              <a:pPr/>
              <a:t>6/8/2017</a:t>
            </a:fld>
            <a:endParaRPr lang="en-US" dirty="0"/>
          </a:p>
        </p:txBody>
      </p:sp>
      <p:sp>
        <p:nvSpPr>
          <p:cNvPr id="4" name="Slide Image Placeholder 3"/>
          <p:cNvSpPr>
            <a:spLocks noGrp="1" noRot="1" noChangeAspect="1"/>
          </p:cNvSpPr>
          <p:nvPr>
            <p:ph type="sldImg" idx="2"/>
          </p:nvPr>
        </p:nvSpPr>
        <p:spPr>
          <a:xfrm>
            <a:off x="1257300" y="722313"/>
            <a:ext cx="4800600" cy="3600450"/>
          </a:xfrm>
          <a:prstGeom prst="rect">
            <a:avLst/>
          </a:prstGeom>
          <a:noFill/>
          <a:ln w="12700">
            <a:solidFill>
              <a:prstClr val="black"/>
            </a:solidFill>
          </a:ln>
        </p:spPr>
        <p:txBody>
          <a:bodyPr vert="horz" lIns="95632" tIns="47816" rIns="95632" bIns="47816" rtlCol="0" anchor="ctr"/>
          <a:lstStyle/>
          <a:p>
            <a:endParaRPr lang="en-US" dirty="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5632" tIns="47816" rIns="95632" bIns="4781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5632" tIns="47816" rIns="95632" bIns="47816" rtlCol="0" anchor="b"/>
          <a:lstStyle>
            <a:lvl1pPr algn="l">
              <a:defRPr sz="1200"/>
            </a:lvl1pPr>
          </a:lstStyle>
          <a:p>
            <a:endParaRPr lang="en-US" dirty="0"/>
          </a:p>
        </p:txBody>
      </p:sp>
      <p:sp>
        <p:nvSpPr>
          <p:cNvPr id="7" name="Slide Number Placeholder 6"/>
          <p:cNvSpPr>
            <a:spLocks noGrp="1"/>
          </p:cNvSpPr>
          <p:nvPr>
            <p:ph type="sldNum" sz="quarter" idx="5"/>
          </p:nvPr>
        </p:nvSpPr>
        <p:spPr>
          <a:xfrm>
            <a:off x="4143589" y="9119474"/>
            <a:ext cx="3169920" cy="480060"/>
          </a:xfrm>
          <a:prstGeom prst="rect">
            <a:avLst/>
          </a:prstGeom>
        </p:spPr>
        <p:txBody>
          <a:bodyPr vert="horz" lIns="95632" tIns="47816" rIns="95632" bIns="47816" rtlCol="0" anchor="b"/>
          <a:lstStyle>
            <a:lvl1pPr algn="r">
              <a:defRPr sz="1200"/>
            </a:lvl1pPr>
          </a:lstStyle>
          <a:p>
            <a:fld id="{77068813-E233-4841-8505-A9AF3CC4C3DF}" type="slidenum">
              <a:rPr lang="en-US" smtClean="0"/>
              <a:pPr/>
              <a:t>‹#›</a:t>
            </a:fld>
            <a:endParaRPr lang="en-US" dirty="0"/>
          </a:p>
        </p:txBody>
      </p:sp>
    </p:spTree>
    <p:extLst>
      <p:ext uri="{BB962C8B-B14F-4D97-AF65-F5344CB8AC3E}">
        <p14:creationId xmlns:p14="http://schemas.microsoft.com/office/powerpoint/2010/main" val="34515356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068813-E233-4841-8505-A9AF3CC4C3DF}" type="slidenum">
              <a:rPr lang="en-US" smtClean="0"/>
              <a:pPr/>
              <a:t>1</a:t>
            </a:fld>
            <a:endParaRPr lang="en-US" dirty="0"/>
          </a:p>
        </p:txBody>
      </p:sp>
    </p:spTree>
    <p:extLst>
      <p:ext uri="{BB962C8B-B14F-4D97-AF65-F5344CB8AC3E}">
        <p14:creationId xmlns:p14="http://schemas.microsoft.com/office/powerpoint/2010/main" val="1713024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3513" y="1169988"/>
            <a:ext cx="4210050" cy="31591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05411">
              <a:defRPr/>
            </a:pPr>
            <a:fld id="{77068813-E233-4841-8505-A9AF3CC4C3DF}" type="slidenum">
              <a:rPr lang="en-US">
                <a:solidFill>
                  <a:prstClr val="black"/>
                </a:solidFill>
                <a:latin typeface="Calibri"/>
              </a:rPr>
              <a:pPr defTabSz="905411">
                <a:defRPr/>
              </a:pPr>
              <a:t>4</a:t>
            </a:fld>
            <a:endParaRPr lang="en-US" dirty="0">
              <a:solidFill>
                <a:prstClr val="black"/>
              </a:solidFill>
              <a:latin typeface="Calibri"/>
            </a:endParaRPr>
          </a:p>
        </p:txBody>
      </p:sp>
    </p:spTree>
    <p:extLst>
      <p:ext uri="{BB962C8B-B14F-4D97-AF65-F5344CB8AC3E}">
        <p14:creationId xmlns:p14="http://schemas.microsoft.com/office/powerpoint/2010/main" val="14908893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dirty="0"/>
              <a:t>Copyright MADA Power 2013-2016</a:t>
            </a:r>
          </a:p>
        </p:txBody>
      </p:sp>
      <p:sp>
        <p:nvSpPr>
          <p:cNvPr id="6" name="Slide Number Placeholder 5"/>
          <p:cNvSpPr>
            <a:spLocks noGrp="1"/>
          </p:cNvSpPr>
          <p:nvPr>
            <p:ph type="sldNum" sz="quarter" idx="12"/>
          </p:nvPr>
        </p:nvSpPr>
        <p:spPr/>
        <p:txBody>
          <a:bodyPr/>
          <a:lstStyle/>
          <a:p>
            <a:fld id="{7B0988A7-7619-4DC4-B794-135BAFFDF28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dirty="0"/>
              <a:t>Copyright MADA Power 2013-2016</a:t>
            </a:r>
          </a:p>
        </p:txBody>
      </p:sp>
      <p:sp>
        <p:nvSpPr>
          <p:cNvPr id="6" name="Slide Number Placeholder 5"/>
          <p:cNvSpPr>
            <a:spLocks noGrp="1"/>
          </p:cNvSpPr>
          <p:nvPr>
            <p:ph type="sldNum" sz="quarter" idx="12"/>
          </p:nvPr>
        </p:nvSpPr>
        <p:spPr/>
        <p:txBody>
          <a:bodyPr/>
          <a:lstStyle/>
          <a:p>
            <a:fld id="{7B0988A7-7619-4DC4-B794-135BAFFDF28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r>
              <a:rPr lang="en-US"/>
              <a:t>Click to edit Master title style</a:t>
            </a:r>
          </a:p>
        </p:txBody>
      </p:sp>
      <p:sp>
        <p:nvSpPr>
          <p:cNvPr id="3" name="Content Placeholder 2"/>
          <p:cNvSpPr>
            <a:spLocks noGrp="1"/>
          </p:cNvSpPr>
          <p:nvPr>
            <p:ph idx="1"/>
          </p:nvPr>
        </p:nvSpPr>
        <p:spPr/>
        <p:txBody>
          <a:bodyPr/>
          <a:lstStyle>
            <a:lvl1pPr marL="342900" indent="-342900">
              <a:buClr>
                <a:srgbClr val="7030A0"/>
              </a:buClr>
              <a:buFont typeface="Arial" panose="020B0604020202020204" pitchFamily="34" charset="0"/>
              <a:buChar char="•"/>
              <a:defRPr/>
            </a:lvl1pPr>
            <a:lvl2pPr marL="742950" indent="-285750">
              <a:buClr>
                <a:srgbClr val="7030A0"/>
              </a:buClr>
              <a:buFont typeface="Arial" panose="020B0604020202020204" pitchFamily="34" charset="0"/>
              <a:buChar char="•"/>
              <a:defRPr/>
            </a:lvl2pPr>
            <a:lvl3pPr marL="1143000" indent="-228600">
              <a:buClr>
                <a:srgbClr val="7030A0"/>
              </a:buClr>
              <a:buFont typeface="Arial" panose="020B0604020202020204" pitchFamily="34" charset="0"/>
              <a:buChar char="•"/>
              <a:defRPr/>
            </a:lvl3pPr>
            <a:lvl4pPr marL="1600200" indent="-228600">
              <a:buClr>
                <a:srgbClr val="7030A0"/>
              </a:buClr>
              <a:buFont typeface="Arial" panose="020B0604020202020204" pitchFamily="34" charset="0"/>
              <a:buChar char="•"/>
              <a:defRPr/>
            </a:lvl4pPr>
            <a:lvl5pPr marL="2057400" indent="-228600">
              <a:buClr>
                <a:srgbClr val="7030A0"/>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p>
            <a:r>
              <a:rPr lang="en-US" dirty="0"/>
              <a:t>Copyright MADA Power 2013-2016</a:t>
            </a:r>
          </a:p>
        </p:txBody>
      </p:sp>
      <p:sp>
        <p:nvSpPr>
          <p:cNvPr id="6" name="Slide Number Placeholder 5"/>
          <p:cNvSpPr>
            <a:spLocks noGrp="1"/>
          </p:cNvSpPr>
          <p:nvPr>
            <p:ph type="sldNum" sz="quarter" idx="12"/>
          </p:nvPr>
        </p:nvSpPr>
        <p:spPr/>
        <p:txBody>
          <a:bodyPr/>
          <a:lstStyle/>
          <a:p>
            <a:fld id="{7B0988A7-7619-4DC4-B794-135BAFFDF28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Copyright MADA Power 2013-2016</a:t>
            </a:r>
          </a:p>
        </p:txBody>
      </p:sp>
      <p:sp>
        <p:nvSpPr>
          <p:cNvPr id="6" name="Slide Number Placeholder 5"/>
          <p:cNvSpPr>
            <a:spLocks noGrp="1"/>
          </p:cNvSpPr>
          <p:nvPr>
            <p:ph type="sldNum" sz="quarter" idx="12"/>
          </p:nvPr>
        </p:nvSpPr>
        <p:spPr/>
        <p:txBody>
          <a:bodyPr/>
          <a:lstStyle/>
          <a:p>
            <a:fld id="{7B0988A7-7619-4DC4-B794-135BAFFDF28C}"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dirty="0"/>
              <a:t>Copyright MADA Power 2013-2016</a:t>
            </a:r>
          </a:p>
        </p:txBody>
      </p:sp>
      <p:sp>
        <p:nvSpPr>
          <p:cNvPr id="7" name="Slide Number Placeholder 6"/>
          <p:cNvSpPr>
            <a:spLocks noGrp="1"/>
          </p:cNvSpPr>
          <p:nvPr>
            <p:ph type="sldNum" sz="quarter" idx="12"/>
          </p:nvPr>
        </p:nvSpPr>
        <p:spPr/>
        <p:txBody>
          <a:bodyPr/>
          <a:lstStyle/>
          <a:p>
            <a:fld id="{7B0988A7-7619-4DC4-B794-135BAFFDF28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dirty="0"/>
              <a:t>Copyright MADA Power 2013-2016</a:t>
            </a:r>
          </a:p>
        </p:txBody>
      </p:sp>
      <p:sp>
        <p:nvSpPr>
          <p:cNvPr id="9" name="Slide Number Placeholder 8"/>
          <p:cNvSpPr>
            <a:spLocks noGrp="1"/>
          </p:cNvSpPr>
          <p:nvPr>
            <p:ph type="sldNum" sz="quarter" idx="12"/>
          </p:nvPr>
        </p:nvSpPr>
        <p:spPr/>
        <p:txBody>
          <a:bodyPr/>
          <a:lstStyle/>
          <a:p>
            <a:fld id="{7B0988A7-7619-4DC4-B794-135BAFFDF28C}"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dirty="0"/>
              <a:t>Copyright MADA Power 2013-2016</a:t>
            </a:r>
          </a:p>
        </p:txBody>
      </p:sp>
      <p:sp>
        <p:nvSpPr>
          <p:cNvPr id="5" name="Slide Number Placeholder 4"/>
          <p:cNvSpPr>
            <a:spLocks noGrp="1"/>
          </p:cNvSpPr>
          <p:nvPr>
            <p:ph type="sldNum" sz="quarter" idx="12"/>
          </p:nvPr>
        </p:nvSpPr>
        <p:spPr>
          <a:xfrm>
            <a:off x="6629400" y="6356350"/>
            <a:ext cx="2133600" cy="365125"/>
          </a:xfrm>
        </p:spPr>
        <p:txBody>
          <a:bodyPr/>
          <a:lstStyle/>
          <a:p>
            <a:r>
              <a:rPr lang="en-US" dirty="0"/>
              <a:t>    </a:t>
            </a:r>
            <a:fld id="{7B0988A7-7619-4DC4-B794-135BAFFDF28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1"/>
        </a:solidFill>
        <a:effectLst/>
      </p:bgPr>
    </p:bg>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Copyright MADA Power 2013-2016</a:t>
            </a:r>
          </a:p>
        </p:txBody>
      </p:sp>
      <p:sp>
        <p:nvSpPr>
          <p:cNvPr id="4" name="Slide Number Placeholder 3"/>
          <p:cNvSpPr>
            <a:spLocks noGrp="1"/>
          </p:cNvSpPr>
          <p:nvPr>
            <p:ph type="sldNum" sz="quarter" idx="12"/>
          </p:nvPr>
        </p:nvSpPr>
        <p:spPr/>
        <p:txBody>
          <a:bodyPr/>
          <a:lstStyle/>
          <a:p>
            <a:fld id="{7B0988A7-7619-4DC4-B794-135BAFFDF28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Copyright MADA Power 2013-2016</a:t>
            </a:r>
          </a:p>
        </p:txBody>
      </p:sp>
      <p:sp>
        <p:nvSpPr>
          <p:cNvPr id="7" name="Slide Number Placeholder 6"/>
          <p:cNvSpPr>
            <a:spLocks noGrp="1"/>
          </p:cNvSpPr>
          <p:nvPr>
            <p:ph type="sldNum" sz="quarter" idx="12"/>
          </p:nvPr>
        </p:nvSpPr>
        <p:spPr/>
        <p:txBody>
          <a:bodyPr/>
          <a:lstStyle/>
          <a:p>
            <a:fld id="{7B0988A7-7619-4DC4-B794-135BAFFDF28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Copyright MADA Power 2013-2016</a:t>
            </a:r>
          </a:p>
        </p:txBody>
      </p:sp>
      <p:sp>
        <p:nvSpPr>
          <p:cNvPr id="7" name="Slide Number Placeholder 6"/>
          <p:cNvSpPr>
            <a:spLocks noGrp="1"/>
          </p:cNvSpPr>
          <p:nvPr>
            <p:ph type="sldNum" sz="quarter" idx="12"/>
          </p:nvPr>
        </p:nvSpPr>
        <p:spPr/>
        <p:txBody>
          <a:bodyPr/>
          <a:lstStyle/>
          <a:p>
            <a:fld id="{7B0988A7-7619-4DC4-B794-135BAFFDF28C}"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0"/>
            <a:ext cx="9134856" cy="990600"/>
          </a:xfrm>
          <a:prstGeom prst="rect">
            <a:avLst/>
          </a:prstGeom>
          <a:solidFill>
            <a:schemeClr val="bg1">
              <a:lumMod val="75000"/>
            </a:schemeClr>
          </a:solidFill>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a:solidFill>
            <a:schemeClr val="bg1"/>
          </a:solidFill>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descr="MADA Power logo 10.jpg"/>
          <p:cNvPicPr>
            <a:picLocks noChangeAspect="1"/>
          </p:cNvPicPr>
          <p:nvPr/>
        </p:nvPicPr>
        <p:blipFill>
          <a:blip r:embed="rId13" cstate="print"/>
          <a:stretch>
            <a:fillRect/>
          </a:stretch>
        </p:blipFill>
        <p:spPr>
          <a:xfrm>
            <a:off x="381000" y="6172200"/>
            <a:ext cx="1162195" cy="685800"/>
          </a:xfrm>
          <a:prstGeom prst="rect">
            <a:avLst/>
          </a:prstGeom>
        </p:spPr>
      </p:pic>
      <p:cxnSp>
        <p:nvCxnSpPr>
          <p:cNvPr id="8" name="Straight Connector 7"/>
          <p:cNvCxnSpPr/>
          <p:nvPr/>
        </p:nvCxnSpPr>
        <p:spPr>
          <a:xfrm>
            <a:off x="457200" y="6172200"/>
            <a:ext cx="8229600"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1600200" y="6446520"/>
            <a:ext cx="7534656" cy="182880"/>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baseline="0">
                <a:solidFill>
                  <a:srgbClr val="C00000"/>
                </a:solidFill>
              </a:defRPr>
            </a:lvl1pPr>
          </a:lstStyle>
          <a:p>
            <a:fld id="{7B0988A7-7619-4DC4-B794-135BAFFDF28C}" type="slidenum">
              <a:rPr lang="en-US" smtClean="0"/>
              <a:pPr/>
              <a:t>‹#›</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baseline="0">
                <a:solidFill>
                  <a:srgbClr val="C00000"/>
                </a:solidFill>
                <a:latin typeface="Calibri" pitchFamily="34" charset="0"/>
              </a:defRPr>
            </a:lvl1pPr>
          </a:lstStyle>
          <a:p>
            <a:r>
              <a:rPr lang="en-US" dirty="0"/>
              <a:t>Copyright MADA Power 2013-2016</a:t>
            </a: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sz="4000" kern="1200">
          <a:solidFill>
            <a:srgbClr val="C00000"/>
          </a:solidFill>
          <a:latin typeface="+mj-lt"/>
          <a:ea typeface="+mj-ea"/>
          <a:cs typeface="+mj-cs"/>
        </a:defRPr>
      </a:lvl1pPr>
    </p:titleStyle>
    <p:bodyStyle>
      <a:lvl1pPr marL="342900" indent="-342900" algn="l" defTabSz="914400" rtl="0" eaLnBrk="1" latinLnBrk="0" hangingPunct="1">
        <a:spcBef>
          <a:spcPct val="20000"/>
        </a:spcBef>
        <a:buClr>
          <a:srgbClr val="0070C0"/>
        </a:buClr>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C00000"/>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C00000"/>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C00000"/>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C00000"/>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jpg"/><Relationship Id="rId5" Type="http://schemas.openxmlformats.org/officeDocument/2006/relationships/image" Target="../media/image9.jpg"/><Relationship Id="rId4" Type="http://schemas.openxmlformats.org/officeDocument/2006/relationships/image" Target="../media/image8.jp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www.youtube.com/watch?v=mKUkH9WE1Ck&amp;feature=em-share_video_user"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Box 4"/>
          <p:cNvSpPr txBox="1"/>
          <p:nvPr/>
        </p:nvSpPr>
        <p:spPr>
          <a:xfrm>
            <a:off x="-1" y="600670"/>
            <a:ext cx="9156193" cy="923330"/>
          </a:xfrm>
          <a:prstGeom prst="rect">
            <a:avLst/>
          </a:prstGeom>
          <a:solidFill>
            <a:schemeClr val="tx1"/>
          </a:solidFill>
        </p:spPr>
        <p:txBody>
          <a:bodyPr wrap="square" rtlCol="0">
            <a:spAutoFit/>
          </a:bodyPr>
          <a:lstStyle/>
          <a:p>
            <a:pPr algn="ctr"/>
            <a:r>
              <a:rPr lang="en-US" sz="5400" dirty="0"/>
              <a:t>Introduction to MADA Power</a:t>
            </a:r>
          </a:p>
        </p:txBody>
      </p:sp>
      <p:pic>
        <p:nvPicPr>
          <p:cNvPr id="2" name="Picture 1" descr="Screen shot 2015-03-31 at 4.35.50 AM (2).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754509"/>
            <a:ext cx="9156193" cy="6103491"/>
          </a:xfrm>
          <a:prstGeom prst="rect">
            <a:avLst/>
          </a:prstGeom>
          <a:solidFill>
            <a:schemeClr val="bg1">
              <a:lumMod val="50000"/>
            </a:schemeClr>
          </a:solidFill>
          <a:ln>
            <a:noFill/>
          </a:ln>
        </p:spPr>
      </p:pic>
      <p:sp>
        <p:nvSpPr>
          <p:cNvPr id="3" name="TextBox 2"/>
          <p:cNvSpPr txBox="1"/>
          <p:nvPr/>
        </p:nvSpPr>
        <p:spPr>
          <a:xfrm>
            <a:off x="899161" y="568404"/>
            <a:ext cx="7391400" cy="1107996"/>
          </a:xfrm>
          <a:prstGeom prst="rect">
            <a:avLst/>
          </a:prstGeom>
          <a:solidFill>
            <a:schemeClr val="tx1"/>
          </a:solidFill>
        </p:spPr>
        <p:txBody>
          <a:bodyPr wrap="square" rtlCol="0">
            <a:spAutoFit/>
          </a:bodyPr>
          <a:lstStyle/>
          <a:p>
            <a:pPr algn="ctr"/>
            <a:r>
              <a:rPr lang="en-US" sz="5600" dirty="0"/>
              <a:t>DS</a:t>
            </a:r>
            <a:r>
              <a:rPr lang="en-US" sz="6600" dirty="0"/>
              <a:t>S</a:t>
            </a:r>
          </a:p>
        </p:txBody>
      </p:sp>
      <p:sp>
        <p:nvSpPr>
          <p:cNvPr id="8" name="Rectangle 7"/>
          <p:cNvSpPr/>
          <p:nvPr/>
        </p:nvSpPr>
        <p:spPr>
          <a:xfrm>
            <a:off x="0" y="304800"/>
            <a:ext cx="9144000" cy="769441"/>
          </a:xfrm>
          <a:prstGeom prst="rect">
            <a:avLst/>
          </a:prstGeom>
          <a:solidFill>
            <a:schemeClr val="tx1"/>
          </a:solidFill>
        </p:spPr>
        <p:txBody>
          <a:bodyPr wrap="square">
            <a:spAutoFit/>
          </a:bodyPr>
          <a:lstStyle/>
          <a:p>
            <a:pPr lvl="0" algn="ctr"/>
            <a:r>
              <a:rPr lang="en-US" sz="4400" b="1" dirty="0">
                <a:solidFill>
                  <a:srgbClr val="C00000"/>
                </a:solidFill>
              </a:rPr>
              <a:t>MPSC Capacity Conference</a:t>
            </a:r>
          </a:p>
        </p:txBody>
      </p:sp>
      <p:sp>
        <p:nvSpPr>
          <p:cNvPr id="6" name="TextBox 5"/>
          <p:cNvSpPr txBox="1"/>
          <p:nvPr/>
        </p:nvSpPr>
        <p:spPr>
          <a:xfrm>
            <a:off x="552304" y="3048000"/>
            <a:ext cx="2419496" cy="2554545"/>
          </a:xfrm>
          <a:prstGeom prst="rect">
            <a:avLst/>
          </a:prstGeom>
          <a:solidFill>
            <a:schemeClr val="tx1"/>
          </a:solidFill>
        </p:spPr>
        <p:txBody>
          <a:bodyPr wrap="square" rtlCol="0">
            <a:spAutoFit/>
          </a:bodyPr>
          <a:lstStyle/>
          <a:p>
            <a:r>
              <a:rPr lang="en-US" sz="3200" dirty="0">
                <a:solidFill>
                  <a:schemeClr val="bg1"/>
                </a:solidFill>
              </a:rPr>
              <a:t>Energy</a:t>
            </a:r>
          </a:p>
          <a:p>
            <a:r>
              <a:rPr lang="en-US" sz="3200" dirty="0">
                <a:solidFill>
                  <a:schemeClr val="bg1"/>
                </a:solidFill>
              </a:rPr>
              <a:t>Processing:</a:t>
            </a:r>
          </a:p>
          <a:p>
            <a:r>
              <a:rPr lang="en-US" sz="3200" b="1" dirty="0">
                <a:solidFill>
                  <a:srgbClr val="C00000"/>
                </a:solidFill>
              </a:rPr>
              <a:t>Beyond Energy</a:t>
            </a:r>
          </a:p>
          <a:p>
            <a:r>
              <a:rPr lang="en-US" sz="3200" b="1" dirty="0">
                <a:solidFill>
                  <a:srgbClr val="C00000"/>
                </a:solidFill>
              </a:rPr>
              <a:t>Storage</a:t>
            </a:r>
          </a:p>
        </p:txBody>
      </p:sp>
      <p:sp>
        <p:nvSpPr>
          <p:cNvPr id="4" name="TextBox 3"/>
          <p:cNvSpPr txBox="1"/>
          <p:nvPr/>
        </p:nvSpPr>
        <p:spPr>
          <a:xfrm>
            <a:off x="5105400" y="1524000"/>
            <a:ext cx="564578" cy="276999"/>
          </a:xfrm>
          <a:prstGeom prst="rect">
            <a:avLst/>
          </a:prstGeom>
          <a:solidFill>
            <a:schemeClr val="tx1"/>
          </a:solidFill>
        </p:spPr>
        <p:txBody>
          <a:bodyPr wrap="none" rtlCol="0">
            <a:spAutoFit/>
          </a:bodyPr>
          <a:lstStyle/>
          <a:p>
            <a:r>
              <a:rPr lang="en-US" sz="1200" b="1" dirty="0">
                <a:solidFill>
                  <a:prstClr val="white">
                    <a:lumMod val="95000"/>
                  </a:prstClr>
                </a:solidFill>
              </a:rPr>
              <a:t>WIND</a:t>
            </a:r>
          </a:p>
        </p:txBody>
      </p:sp>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3400" y="1275219"/>
            <a:ext cx="2095792" cy="1190791"/>
          </a:xfrm>
          <a:prstGeom prst="rect">
            <a:avLst/>
          </a:prstGeom>
        </p:spPr>
      </p:pic>
      <p:sp>
        <p:nvSpPr>
          <p:cNvPr id="12" name="Slide Number Placeholder 11"/>
          <p:cNvSpPr>
            <a:spLocks noGrp="1"/>
          </p:cNvSpPr>
          <p:nvPr>
            <p:ph type="sldNum" sz="quarter" idx="12"/>
          </p:nvPr>
        </p:nvSpPr>
        <p:spPr>
          <a:xfrm>
            <a:off x="6553200" y="6324600"/>
            <a:ext cx="2133600" cy="365125"/>
          </a:xfrm>
        </p:spPr>
        <p:txBody>
          <a:bodyPr/>
          <a:lstStyle/>
          <a:p>
            <a:fld id="{7B0988A7-7619-4DC4-B794-135BAFFDF28C}" type="slidenum">
              <a:rPr lang="en-US" smtClean="0"/>
              <a:pPr/>
              <a:t>1</a:t>
            </a:fld>
            <a:endParaRPr lang="en-US" dirty="0"/>
          </a:p>
        </p:txBody>
      </p:sp>
      <p:sp>
        <p:nvSpPr>
          <p:cNvPr id="10" name="Footer Placeholder 3"/>
          <p:cNvSpPr txBox="1">
            <a:spLocks/>
          </p:cNvSpPr>
          <p:nvPr/>
        </p:nvSpPr>
        <p:spPr>
          <a:xfrm>
            <a:off x="552304" y="6356350"/>
            <a:ext cx="2895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dirty="0">
                <a:solidFill>
                  <a:srgbClr val="C00000"/>
                </a:solidFill>
              </a:rPr>
              <a:t>Copyright MADA Power 2013-2016</a:t>
            </a:r>
          </a:p>
        </p:txBody>
      </p:sp>
    </p:spTree>
    <p:extLst>
      <p:ext uri="{BB962C8B-B14F-4D97-AF65-F5344CB8AC3E}">
        <p14:creationId xmlns:p14="http://schemas.microsoft.com/office/powerpoint/2010/main" val="1743018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331992382"/>
              </p:ext>
            </p:extLst>
          </p:nvPr>
        </p:nvGraphicFramePr>
        <p:xfrm>
          <a:off x="1219200" y="1219201"/>
          <a:ext cx="6781800" cy="48005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p:cNvSpPr txBox="1">
            <a:spLocks/>
          </p:cNvSpPr>
          <p:nvPr/>
        </p:nvSpPr>
        <p:spPr>
          <a:xfrm>
            <a:off x="-1" y="0"/>
            <a:ext cx="9144001" cy="1008529"/>
          </a:xfrm>
          <a:prstGeom prst="rect">
            <a:avLst/>
          </a:prstGeom>
          <a:solidFill>
            <a:schemeClr val="bg1">
              <a:lumMod val="75000"/>
            </a:schemeClr>
          </a:solidFill>
        </p:spPr>
        <p:txBody>
          <a:bodyPr vert="horz" lIns="80682" tIns="40341" rIns="80682" bIns="40341"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dirty="0">
                <a:solidFill>
                  <a:srgbClr val="C00000"/>
                </a:solidFill>
                <a:latin typeface="+mn-lt"/>
              </a:rPr>
              <a:t>The MADA Team</a:t>
            </a:r>
          </a:p>
        </p:txBody>
      </p:sp>
      <p:sp>
        <p:nvSpPr>
          <p:cNvPr id="11" name="Slide Number Placeholder 10"/>
          <p:cNvSpPr>
            <a:spLocks noGrp="1"/>
          </p:cNvSpPr>
          <p:nvPr>
            <p:ph type="sldNum" sz="quarter" idx="12"/>
          </p:nvPr>
        </p:nvSpPr>
        <p:spPr/>
        <p:txBody>
          <a:bodyPr/>
          <a:lstStyle/>
          <a:p>
            <a:r>
              <a:rPr lang="en-US" dirty="0"/>
              <a:t>    </a:t>
            </a:r>
            <a:fld id="{7B0988A7-7619-4DC4-B794-135BAFFDF28C}" type="slidenum">
              <a:rPr lang="en-US" smtClean="0"/>
              <a:pPr/>
              <a:t>2</a:t>
            </a:fld>
            <a:endParaRPr lang="en-US" dirty="0"/>
          </a:p>
        </p:txBody>
      </p:sp>
      <p:sp>
        <p:nvSpPr>
          <p:cNvPr id="10" name="Footer Placeholder 3"/>
          <p:cNvSpPr txBox="1">
            <a:spLocks/>
          </p:cNvSpPr>
          <p:nvPr/>
        </p:nvSpPr>
        <p:spPr>
          <a:xfrm>
            <a:off x="3212055" y="6400800"/>
            <a:ext cx="2895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dirty="0">
                <a:solidFill>
                  <a:srgbClr val="C00000"/>
                </a:solidFill>
              </a:rPr>
              <a:t>Copyright MADA Power 2013-2016</a:t>
            </a:r>
          </a:p>
        </p:txBody>
      </p:sp>
    </p:spTree>
    <p:extLst>
      <p:ext uri="{BB962C8B-B14F-4D97-AF65-F5344CB8AC3E}">
        <p14:creationId xmlns:p14="http://schemas.microsoft.com/office/powerpoint/2010/main" val="4175682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404" y="2362200"/>
            <a:ext cx="9144000" cy="1210235"/>
          </a:xfrm>
          <a:prstGeom prst="rect">
            <a:avLst/>
          </a:prstGeom>
          <a:solidFill>
            <a:schemeClr val="bg1">
              <a:lumMod val="75000"/>
            </a:schemeClr>
          </a:solidFill>
        </p:spPr>
        <p:txBody>
          <a:bodyPr vert="horz" lIns="80682" tIns="40341" rIns="80682" bIns="40341"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412" dirty="0">
                <a:solidFill>
                  <a:srgbClr val="C00000"/>
                </a:solidFill>
                <a:latin typeface="+mn-lt"/>
              </a:rPr>
              <a:t>MADA’s Technology</a:t>
            </a:r>
          </a:p>
        </p:txBody>
      </p:sp>
      <p:sp>
        <p:nvSpPr>
          <p:cNvPr id="3" name="TextBox 2"/>
          <p:cNvSpPr txBox="1"/>
          <p:nvPr/>
        </p:nvSpPr>
        <p:spPr>
          <a:xfrm>
            <a:off x="134475" y="7079"/>
            <a:ext cx="1858201" cy="336695"/>
          </a:xfrm>
          <a:prstGeom prst="rect">
            <a:avLst/>
          </a:prstGeom>
          <a:solidFill>
            <a:schemeClr val="bg1"/>
          </a:solidFill>
        </p:spPr>
        <p:txBody>
          <a:bodyPr wrap="none" rtlCol="0">
            <a:spAutoFit/>
          </a:bodyPr>
          <a:lstStyle/>
          <a:p>
            <a:r>
              <a:rPr lang="en-US" sz="1588" dirty="0"/>
              <a:t>                                    </a:t>
            </a:r>
          </a:p>
        </p:txBody>
      </p:sp>
      <p:sp>
        <p:nvSpPr>
          <p:cNvPr id="8" name="Slide Number Placeholder 7"/>
          <p:cNvSpPr>
            <a:spLocks noGrp="1"/>
          </p:cNvSpPr>
          <p:nvPr>
            <p:ph type="sldNum" sz="quarter" idx="12"/>
          </p:nvPr>
        </p:nvSpPr>
        <p:spPr/>
        <p:txBody>
          <a:bodyPr/>
          <a:lstStyle/>
          <a:p>
            <a:r>
              <a:rPr lang="en-US" dirty="0">
                <a:solidFill>
                  <a:srgbClr val="7030A0"/>
                </a:solidFill>
              </a:rPr>
              <a:t>    </a:t>
            </a:r>
            <a:fld id="{7B0988A7-7619-4DC4-B794-135BAFFDF28C}" type="slidenum">
              <a:rPr lang="en-US" smtClean="0"/>
              <a:pPr/>
              <a:t>3</a:t>
            </a:fld>
            <a:endParaRPr lang="en-US" dirty="0"/>
          </a:p>
        </p:txBody>
      </p:sp>
      <p:sp>
        <p:nvSpPr>
          <p:cNvPr id="5" name="Footer Placeholder 3"/>
          <p:cNvSpPr txBox="1">
            <a:spLocks/>
          </p:cNvSpPr>
          <p:nvPr/>
        </p:nvSpPr>
        <p:spPr>
          <a:xfrm>
            <a:off x="3212055" y="6400800"/>
            <a:ext cx="2895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dirty="0">
                <a:solidFill>
                  <a:srgbClr val="C00000"/>
                </a:solidFill>
              </a:rPr>
              <a:t>Copyright MADA Power 2013-2016</a:t>
            </a:r>
          </a:p>
        </p:txBody>
      </p:sp>
    </p:spTree>
    <p:extLst>
      <p:ext uri="{BB962C8B-B14F-4D97-AF65-F5344CB8AC3E}">
        <p14:creationId xmlns:p14="http://schemas.microsoft.com/office/powerpoint/2010/main" val="23047691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23885" y="4718080"/>
            <a:ext cx="747320" cy="200952"/>
          </a:xfrm>
          <a:prstGeom prst="rect">
            <a:avLst/>
          </a:prstGeom>
          <a:solidFill>
            <a:schemeClr val="bg1"/>
          </a:solidFill>
        </p:spPr>
        <p:txBody>
          <a:bodyPr wrap="none" rtlCol="0">
            <a:spAutoFit/>
          </a:bodyPr>
          <a:lstStyle/>
          <a:p>
            <a:pPr defTabSz="806874">
              <a:defRPr/>
            </a:pPr>
            <a:r>
              <a:rPr lang="en-US" sz="706" dirty="0">
                <a:solidFill>
                  <a:prstClr val="black"/>
                </a:solidFill>
                <a:latin typeface="Calibri"/>
              </a:rPr>
              <a:t>                           </a:t>
            </a:r>
          </a:p>
        </p:txBody>
      </p:sp>
      <p:sp>
        <p:nvSpPr>
          <p:cNvPr id="40" name="Title 1"/>
          <p:cNvSpPr txBox="1">
            <a:spLocks/>
          </p:cNvSpPr>
          <p:nvPr/>
        </p:nvSpPr>
        <p:spPr>
          <a:xfrm>
            <a:off x="0" y="-15962"/>
            <a:ext cx="9144000" cy="1008529"/>
          </a:xfrm>
          <a:prstGeom prst="rect">
            <a:avLst/>
          </a:prstGeom>
          <a:solidFill>
            <a:schemeClr val="bg1">
              <a:lumMod val="75000"/>
            </a:schemeClr>
          </a:solidFill>
        </p:spPr>
        <p:txBody>
          <a:bodyPr vert="horz" lIns="80682" tIns="40341" rIns="80682" bIns="40341" rtlCol="0" anchor="ctr">
            <a:normAutofit/>
          </a:bodyPr>
          <a:lstStyle>
            <a:lvl1pPr algn="ctr" defTabSz="914400" rtl="0" eaLnBrk="1" latinLnBrk="0" hangingPunct="1">
              <a:lnSpc>
                <a:spcPct val="90000"/>
              </a:lnSpc>
              <a:spcBef>
                <a:spcPct val="0"/>
              </a:spcBef>
              <a:buNone/>
              <a:defRPr sz="4000" kern="1200">
                <a:solidFill>
                  <a:schemeClr val="bg1"/>
                </a:solidFill>
                <a:latin typeface="+mj-lt"/>
                <a:ea typeface="+mj-ea"/>
                <a:cs typeface="+mj-cs"/>
              </a:defRPr>
            </a:lvl1pPr>
          </a:lstStyle>
          <a:p>
            <a:pPr lvl="0">
              <a:defRPr/>
            </a:pPr>
            <a:r>
              <a:rPr lang="en-US" sz="4059" dirty="0">
                <a:solidFill>
                  <a:srgbClr val="C00000"/>
                </a:solidFill>
                <a:latin typeface="+mn-lt"/>
              </a:rPr>
              <a:t>Making Wind Reliable Capacity</a:t>
            </a:r>
          </a:p>
        </p:txBody>
      </p:sp>
      <p:sp>
        <p:nvSpPr>
          <p:cNvPr id="38" name="Right Arrow 37"/>
          <p:cNvSpPr/>
          <p:nvPr/>
        </p:nvSpPr>
        <p:spPr>
          <a:xfrm>
            <a:off x="5556504" y="3124200"/>
            <a:ext cx="768096" cy="365760"/>
          </a:xfrm>
          <a:prstGeom prst="rightArrow">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8">
              <a:defRPr/>
            </a:pPr>
            <a:endParaRPr lang="en-US" sz="1350" dirty="0">
              <a:solidFill>
                <a:schemeClr val="bg1"/>
              </a:solidFill>
              <a:latin typeface="Calibri"/>
            </a:endParaRPr>
          </a:p>
        </p:txBody>
      </p:sp>
      <p:sp>
        <p:nvSpPr>
          <p:cNvPr id="34" name="Slide Number Placeholder 29"/>
          <p:cNvSpPr txBox="1">
            <a:spLocks/>
          </p:cNvSpPr>
          <p:nvPr/>
        </p:nvSpPr>
        <p:spPr>
          <a:xfrm>
            <a:off x="6629400" y="64166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200" dirty="0">
                <a:solidFill>
                  <a:srgbClr val="C00000"/>
                </a:solidFill>
              </a:rPr>
              <a:t>4</a:t>
            </a:r>
          </a:p>
        </p:txBody>
      </p:sp>
      <p:sp>
        <p:nvSpPr>
          <p:cNvPr id="35" name="Footer Placeholder 3"/>
          <p:cNvSpPr txBox="1">
            <a:spLocks/>
          </p:cNvSpPr>
          <p:nvPr/>
        </p:nvSpPr>
        <p:spPr>
          <a:xfrm>
            <a:off x="3212055" y="6400800"/>
            <a:ext cx="2895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dirty="0">
                <a:solidFill>
                  <a:srgbClr val="C00000"/>
                </a:solidFill>
              </a:rPr>
              <a:t>Copyright MADA Power 2013-2016</a:t>
            </a:r>
          </a:p>
        </p:txBody>
      </p:sp>
      <p:grpSp>
        <p:nvGrpSpPr>
          <p:cNvPr id="14" name="Group 13"/>
          <p:cNvGrpSpPr/>
          <p:nvPr/>
        </p:nvGrpSpPr>
        <p:grpSpPr>
          <a:xfrm>
            <a:off x="371765" y="1909929"/>
            <a:ext cx="8391235" cy="3729121"/>
            <a:chOff x="381000" y="2438399"/>
            <a:chExt cx="8391235" cy="3729121"/>
          </a:xfrm>
        </p:grpSpPr>
        <p:grpSp>
          <p:nvGrpSpPr>
            <p:cNvPr id="39" name="Group 38"/>
            <p:cNvGrpSpPr/>
            <p:nvPr/>
          </p:nvGrpSpPr>
          <p:grpSpPr>
            <a:xfrm>
              <a:off x="381000" y="2438399"/>
              <a:ext cx="8391235" cy="3379925"/>
              <a:chOff x="418735" y="2438399"/>
              <a:chExt cx="8391235" cy="3379925"/>
            </a:xfrm>
          </p:grpSpPr>
          <p:sp>
            <p:nvSpPr>
              <p:cNvPr id="44" name="Rectangle 43"/>
              <p:cNvSpPr/>
              <p:nvPr/>
            </p:nvSpPr>
            <p:spPr>
              <a:xfrm>
                <a:off x="2095251" y="2704211"/>
                <a:ext cx="857250" cy="2670377"/>
              </a:xfrm>
              <a:prstGeom prst="rect">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8">
                  <a:defRPr/>
                </a:pPr>
                <a:r>
                  <a:rPr lang="en-US" sz="1500" b="1" dirty="0">
                    <a:solidFill>
                      <a:prstClr val="black"/>
                    </a:solidFill>
                    <a:latin typeface="Calibri"/>
                  </a:rPr>
                  <a:t>MEPS™ </a:t>
                </a:r>
              </a:p>
              <a:p>
                <a:pPr algn="ctr" defTabSz="914408">
                  <a:defRPr/>
                </a:pPr>
                <a:r>
                  <a:rPr lang="en-US" sz="1500" b="1" dirty="0">
                    <a:solidFill>
                      <a:prstClr val="black"/>
                    </a:solidFill>
                    <a:latin typeface="Calibri"/>
                  </a:rPr>
                  <a:t>Control</a:t>
                </a:r>
              </a:p>
              <a:p>
                <a:pPr algn="ctr" defTabSz="914408">
                  <a:defRPr/>
                </a:pPr>
                <a:r>
                  <a:rPr lang="en-US" sz="1500" b="1" dirty="0">
                    <a:solidFill>
                      <a:prstClr val="black"/>
                    </a:solidFill>
                    <a:latin typeface="Calibri"/>
                  </a:rPr>
                  <a:t>System</a:t>
                </a:r>
              </a:p>
              <a:p>
                <a:pPr algn="ctr" defTabSz="914408">
                  <a:defRPr/>
                </a:pPr>
                <a:r>
                  <a:rPr lang="en-US" sz="1500" b="1" dirty="0">
                    <a:solidFill>
                      <a:prstClr val="black"/>
                    </a:solidFill>
                    <a:latin typeface="Calibri"/>
                  </a:rPr>
                  <a:t>Input</a:t>
                </a:r>
              </a:p>
            </p:txBody>
          </p:sp>
          <p:pic>
            <p:nvPicPr>
              <p:cNvPr id="45" name="Picture 5" descr="E:\MADA 11-29-2013\Graphics\General\transmission tower 3.jpg"/>
              <p:cNvPicPr>
                <a:picLocks noChangeAspect="1" noChangeArrowheads="1"/>
              </p:cNvPicPr>
              <p:nvPr/>
            </p:nvPicPr>
            <p:blipFill>
              <a:blip r:embed="rId3" cstate="print"/>
              <a:srcRect/>
              <a:stretch>
                <a:fillRect/>
              </a:stretch>
            </p:blipFill>
            <p:spPr bwMode="auto">
              <a:xfrm>
                <a:off x="7927819" y="3254807"/>
                <a:ext cx="882151" cy="1769463"/>
              </a:xfrm>
              <a:prstGeom prst="rect">
                <a:avLst/>
              </a:prstGeom>
              <a:noFill/>
            </p:spPr>
          </p:pic>
          <p:sp>
            <p:nvSpPr>
              <p:cNvPr id="46" name="Right Arrow 45"/>
              <p:cNvSpPr/>
              <p:nvPr/>
            </p:nvSpPr>
            <p:spPr>
              <a:xfrm>
                <a:off x="2917633" y="2635186"/>
                <a:ext cx="3429000" cy="640080"/>
              </a:xfrm>
              <a:prstGeom prst="rightArrow">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8">
                  <a:defRPr/>
                </a:pPr>
                <a:r>
                  <a:rPr lang="en-US" sz="1200" b="1" i="1" dirty="0">
                    <a:solidFill>
                      <a:prstClr val="white"/>
                    </a:solidFill>
                    <a:latin typeface="Calibri"/>
                  </a:rPr>
                  <a:t>Direct Wind By-Passes Storage When Possible </a:t>
                </a:r>
                <a:r>
                  <a:rPr lang="en-US" sz="1000" b="1" i="1" dirty="0">
                    <a:solidFill>
                      <a:prstClr val="white"/>
                    </a:solidFill>
                    <a:latin typeface="Calibri"/>
                  </a:rPr>
                  <a:t> </a:t>
                </a:r>
              </a:p>
            </p:txBody>
          </p:sp>
          <p:sp>
            <p:nvSpPr>
              <p:cNvPr id="47" name="Right Arrow 46"/>
              <p:cNvSpPr/>
              <p:nvPr/>
            </p:nvSpPr>
            <p:spPr>
              <a:xfrm>
                <a:off x="2933879" y="3672839"/>
                <a:ext cx="696347" cy="365760"/>
              </a:xfrm>
              <a:prstGeom prst="rightArrow">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8">
                  <a:defRPr/>
                </a:pPr>
                <a:endParaRPr lang="en-US" sz="1350" dirty="0">
                  <a:solidFill>
                    <a:prstClr val="white"/>
                  </a:solidFill>
                  <a:latin typeface="Calibri"/>
                </a:endParaRPr>
              </a:p>
            </p:txBody>
          </p:sp>
          <p:sp>
            <p:nvSpPr>
              <p:cNvPr id="48" name="Rectangle 47"/>
              <p:cNvSpPr/>
              <p:nvPr/>
            </p:nvSpPr>
            <p:spPr>
              <a:xfrm>
                <a:off x="3619135" y="3314699"/>
                <a:ext cx="1988820" cy="1028700"/>
              </a:xfrm>
              <a:prstGeom prst="rect">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8">
                  <a:defRPr/>
                </a:pPr>
                <a:r>
                  <a:rPr lang="en-US" b="1" dirty="0" err="1">
                    <a:solidFill>
                      <a:schemeClr val="bg1"/>
                    </a:solidFill>
                    <a:latin typeface="Calibri"/>
                  </a:rPr>
                  <a:t>Highview</a:t>
                </a:r>
                <a:r>
                  <a:rPr lang="en-US" b="1" dirty="0">
                    <a:solidFill>
                      <a:schemeClr val="bg1"/>
                    </a:solidFill>
                    <a:latin typeface="Calibri"/>
                  </a:rPr>
                  <a:t>/MADA </a:t>
                </a:r>
              </a:p>
              <a:p>
                <a:pPr algn="ctr" defTabSz="914408">
                  <a:defRPr/>
                </a:pPr>
                <a:r>
                  <a:rPr lang="en-US" b="1" dirty="0">
                    <a:solidFill>
                      <a:schemeClr val="bg1"/>
                    </a:solidFill>
                    <a:latin typeface="Calibri"/>
                  </a:rPr>
                  <a:t>Energy Storage *</a:t>
                </a:r>
              </a:p>
            </p:txBody>
          </p:sp>
          <p:sp>
            <p:nvSpPr>
              <p:cNvPr id="49" name="Right Arrow 48"/>
              <p:cNvSpPr/>
              <p:nvPr/>
            </p:nvSpPr>
            <p:spPr>
              <a:xfrm>
                <a:off x="7149634" y="3657600"/>
                <a:ext cx="784701" cy="914400"/>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8">
                  <a:defRPr/>
                </a:pPr>
                <a:endParaRPr lang="en-US" sz="800" dirty="0">
                  <a:solidFill>
                    <a:prstClr val="black"/>
                  </a:solidFill>
                  <a:latin typeface="Calibri"/>
                </a:endParaRPr>
              </a:p>
            </p:txBody>
          </p:sp>
          <p:pic>
            <p:nvPicPr>
              <p:cNvPr id="50" name="Picture 4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418735" y="3372932"/>
                <a:ext cx="961268" cy="1427667"/>
              </a:xfrm>
              <a:prstGeom prst="rect">
                <a:avLst/>
              </a:prstGeom>
            </p:spPr>
          </p:pic>
          <p:sp>
            <p:nvSpPr>
              <p:cNvPr id="51" name="TextBox 50"/>
              <p:cNvSpPr txBox="1"/>
              <p:nvPr/>
            </p:nvSpPr>
            <p:spPr>
              <a:xfrm>
                <a:off x="8201628" y="4093179"/>
                <a:ext cx="561372" cy="307777"/>
              </a:xfrm>
              <a:prstGeom prst="rect">
                <a:avLst/>
              </a:prstGeom>
              <a:noFill/>
            </p:spPr>
            <p:txBody>
              <a:bodyPr wrap="none" rtlCol="0">
                <a:spAutoFit/>
              </a:bodyPr>
              <a:lstStyle/>
              <a:p>
                <a:pPr defTabSz="914408">
                  <a:defRPr/>
                </a:pPr>
                <a:r>
                  <a:rPr lang="en-US" sz="1400" b="1" dirty="0">
                    <a:solidFill>
                      <a:prstClr val="black"/>
                    </a:solidFill>
                    <a:latin typeface="Calibri"/>
                  </a:rPr>
                  <a:t>GRID</a:t>
                </a:r>
              </a:p>
            </p:txBody>
          </p:sp>
          <p:sp>
            <p:nvSpPr>
              <p:cNvPr id="54" name="TextBox 53"/>
              <p:cNvSpPr txBox="1"/>
              <p:nvPr/>
            </p:nvSpPr>
            <p:spPr>
              <a:xfrm>
                <a:off x="5586758" y="3682536"/>
                <a:ext cx="184731" cy="246221"/>
              </a:xfrm>
              <a:prstGeom prst="rect">
                <a:avLst/>
              </a:prstGeom>
              <a:noFill/>
            </p:spPr>
            <p:txBody>
              <a:bodyPr wrap="none" rtlCol="0">
                <a:spAutoFit/>
              </a:bodyPr>
              <a:lstStyle/>
              <a:p>
                <a:pPr defTabSz="914408">
                  <a:defRPr/>
                </a:pPr>
                <a:endParaRPr lang="en-US" sz="1000" b="1" i="1" dirty="0">
                  <a:solidFill>
                    <a:schemeClr val="bg1"/>
                  </a:solidFill>
                  <a:latin typeface="Calibri"/>
                </a:endParaRPr>
              </a:p>
            </p:txBody>
          </p:sp>
          <p:sp>
            <p:nvSpPr>
              <p:cNvPr id="64" name="Rectangle 63"/>
              <p:cNvSpPr/>
              <p:nvPr/>
            </p:nvSpPr>
            <p:spPr>
              <a:xfrm>
                <a:off x="6374015" y="2713396"/>
                <a:ext cx="800234" cy="2661192"/>
              </a:xfrm>
              <a:prstGeom prst="rect">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8">
                  <a:defRPr/>
                </a:pPr>
                <a:r>
                  <a:rPr lang="en-US" sz="1500" b="1" dirty="0">
                    <a:solidFill>
                      <a:prstClr val="black"/>
                    </a:solidFill>
                    <a:latin typeface="Calibri"/>
                  </a:rPr>
                  <a:t>MEPS™</a:t>
                </a:r>
              </a:p>
              <a:p>
                <a:pPr algn="ctr" defTabSz="914408">
                  <a:defRPr/>
                </a:pPr>
                <a:r>
                  <a:rPr lang="en-US" sz="1500" b="1" dirty="0">
                    <a:solidFill>
                      <a:prstClr val="black"/>
                    </a:solidFill>
                    <a:latin typeface="Calibri"/>
                  </a:rPr>
                  <a:t>Control </a:t>
                </a:r>
              </a:p>
              <a:p>
                <a:pPr algn="ctr" defTabSz="914408">
                  <a:defRPr/>
                </a:pPr>
                <a:r>
                  <a:rPr lang="en-US" sz="1500" b="1" dirty="0">
                    <a:solidFill>
                      <a:prstClr val="black"/>
                    </a:solidFill>
                    <a:latin typeface="Calibri"/>
                  </a:rPr>
                  <a:t>System</a:t>
                </a:r>
              </a:p>
              <a:p>
                <a:pPr algn="ctr" defTabSz="914408">
                  <a:defRPr/>
                </a:pPr>
                <a:r>
                  <a:rPr lang="en-US" sz="1500" b="1" dirty="0">
                    <a:solidFill>
                      <a:prstClr val="black"/>
                    </a:solidFill>
                    <a:latin typeface="Calibri"/>
                  </a:rPr>
                  <a:t>Output</a:t>
                </a:r>
              </a:p>
            </p:txBody>
          </p:sp>
          <p:sp>
            <p:nvSpPr>
              <p:cNvPr id="65" name="Rectangle 64"/>
              <p:cNvSpPr/>
              <p:nvPr/>
            </p:nvSpPr>
            <p:spPr>
              <a:xfrm>
                <a:off x="1799570" y="2438399"/>
                <a:ext cx="5638800" cy="3379925"/>
              </a:xfrm>
              <a:prstGeom prst="rect">
                <a:avLst/>
              </a:prstGeom>
              <a:noFill/>
              <a:ln>
                <a:solidFill>
                  <a:srgbClr val="00800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TextBox 65"/>
              <p:cNvSpPr txBox="1"/>
              <p:nvPr/>
            </p:nvSpPr>
            <p:spPr>
              <a:xfrm>
                <a:off x="7119275" y="3886200"/>
                <a:ext cx="761574" cy="430887"/>
              </a:xfrm>
              <a:prstGeom prst="rect">
                <a:avLst/>
              </a:prstGeom>
              <a:noFill/>
            </p:spPr>
            <p:txBody>
              <a:bodyPr wrap="square" rtlCol="0">
                <a:spAutoFit/>
              </a:bodyPr>
              <a:lstStyle/>
              <a:p>
                <a:pPr algn="ctr" defTabSz="914408">
                  <a:defRPr/>
                </a:pPr>
                <a:r>
                  <a:rPr lang="en-US" sz="1100" b="1" dirty="0">
                    <a:solidFill>
                      <a:schemeClr val="bg1"/>
                    </a:solidFill>
                    <a:latin typeface="Calibri"/>
                  </a:rPr>
                  <a:t>67MW</a:t>
                </a:r>
              </a:p>
              <a:p>
                <a:pPr algn="ctr" defTabSz="914408">
                  <a:defRPr/>
                </a:pPr>
                <a:r>
                  <a:rPr lang="en-US" sz="1100" b="1" dirty="0">
                    <a:solidFill>
                      <a:schemeClr val="bg1"/>
                    </a:solidFill>
                    <a:latin typeface="Calibri"/>
                  </a:rPr>
                  <a:t>~60% RE</a:t>
                </a:r>
              </a:p>
            </p:txBody>
          </p:sp>
          <p:sp>
            <p:nvSpPr>
              <p:cNvPr id="67" name="Right Arrow 66"/>
              <p:cNvSpPr/>
              <p:nvPr/>
            </p:nvSpPr>
            <p:spPr>
              <a:xfrm>
                <a:off x="1380003" y="3732465"/>
                <a:ext cx="710564" cy="731520"/>
              </a:xfrm>
              <a:prstGeom prst="rightArrow">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8">
                  <a:defRPr/>
                </a:pPr>
                <a:endParaRPr lang="en-US" sz="1350" dirty="0">
                  <a:solidFill>
                    <a:prstClr val="white"/>
                  </a:solidFill>
                  <a:latin typeface="Calibri"/>
                </a:endParaRPr>
              </a:p>
            </p:txBody>
          </p:sp>
        </p:grpSp>
        <p:grpSp>
          <p:nvGrpSpPr>
            <p:cNvPr id="13" name="Group 12"/>
            <p:cNvGrpSpPr/>
            <p:nvPr/>
          </p:nvGrpSpPr>
          <p:grpSpPr>
            <a:xfrm>
              <a:off x="407195" y="2746983"/>
              <a:ext cx="5927952" cy="3420537"/>
              <a:chOff x="407195" y="2746983"/>
              <a:chExt cx="5927952" cy="3420537"/>
            </a:xfrm>
          </p:grpSpPr>
          <p:sp>
            <p:nvSpPr>
              <p:cNvPr id="5" name="Rectangle 4"/>
              <p:cNvSpPr/>
              <p:nvPr/>
            </p:nvSpPr>
            <p:spPr>
              <a:xfrm>
                <a:off x="3598587" y="4531411"/>
                <a:ext cx="1950436" cy="72638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Gas Turbine</a:t>
                </a:r>
              </a:p>
              <a:p>
                <a:pPr algn="ctr"/>
                <a:r>
                  <a:rPr lang="en-US" dirty="0">
                    <a:solidFill>
                      <a:schemeClr val="tx1"/>
                    </a:solidFill>
                  </a:rPr>
                  <a:t>(Backup)</a:t>
                </a:r>
              </a:p>
            </p:txBody>
          </p:sp>
          <p:sp>
            <p:nvSpPr>
              <p:cNvPr id="30" name="Right Arrow 46"/>
              <p:cNvSpPr/>
              <p:nvPr/>
            </p:nvSpPr>
            <p:spPr>
              <a:xfrm>
                <a:off x="2923450" y="4745104"/>
                <a:ext cx="696347" cy="274320"/>
              </a:xfrm>
              <a:prstGeom prst="right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8">
                  <a:defRPr/>
                </a:pPr>
                <a:endParaRPr lang="en-US" sz="1350" dirty="0">
                  <a:solidFill>
                    <a:prstClr val="white"/>
                  </a:solidFill>
                  <a:latin typeface="Calibri"/>
                </a:endParaRPr>
              </a:p>
            </p:txBody>
          </p:sp>
          <p:sp>
            <p:nvSpPr>
              <p:cNvPr id="31" name="Right Arrow 46"/>
              <p:cNvSpPr/>
              <p:nvPr/>
            </p:nvSpPr>
            <p:spPr>
              <a:xfrm>
                <a:off x="5562600" y="4754880"/>
                <a:ext cx="772547" cy="274320"/>
              </a:xfrm>
              <a:prstGeom prst="right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8">
                  <a:defRPr/>
                </a:pPr>
                <a:endParaRPr lang="en-US" sz="1350" dirty="0">
                  <a:solidFill>
                    <a:prstClr val="white"/>
                  </a:solidFill>
                  <a:latin typeface="Calibri"/>
                </a:endParaRPr>
              </a:p>
            </p:txBody>
          </p:sp>
          <p:sp>
            <p:nvSpPr>
              <p:cNvPr id="7" name="TextBox 6"/>
              <p:cNvSpPr txBox="1"/>
              <p:nvPr/>
            </p:nvSpPr>
            <p:spPr>
              <a:xfrm>
                <a:off x="4312571" y="5798188"/>
                <a:ext cx="537327" cy="369332"/>
              </a:xfrm>
              <a:prstGeom prst="rect">
                <a:avLst/>
              </a:prstGeom>
              <a:noFill/>
            </p:spPr>
            <p:txBody>
              <a:bodyPr wrap="none" rtlCol="0">
                <a:spAutoFit/>
              </a:bodyPr>
              <a:lstStyle/>
              <a:p>
                <a:r>
                  <a:rPr lang="en-US" b="1" dirty="0"/>
                  <a:t>Gas</a:t>
                </a:r>
              </a:p>
            </p:txBody>
          </p:sp>
          <p:cxnSp>
            <p:nvCxnSpPr>
              <p:cNvPr id="11" name="Straight Arrow Connector 10"/>
              <p:cNvCxnSpPr/>
              <p:nvPr/>
            </p:nvCxnSpPr>
            <p:spPr>
              <a:xfrm flipV="1">
                <a:off x="4594398" y="5223831"/>
                <a:ext cx="0" cy="499645"/>
              </a:xfrm>
              <a:prstGeom prst="straightConnector1">
                <a:avLst/>
              </a:prstGeom>
              <a:ln w="63500">
                <a:solidFill>
                  <a:schemeClr val="bg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07195" y="2746983"/>
                <a:ext cx="974947" cy="646331"/>
              </a:xfrm>
              <a:prstGeom prst="rect">
                <a:avLst/>
              </a:prstGeom>
              <a:noFill/>
            </p:spPr>
            <p:txBody>
              <a:bodyPr wrap="none" rtlCol="0">
                <a:spAutoFit/>
              </a:bodyPr>
              <a:lstStyle/>
              <a:p>
                <a:pPr algn="ctr"/>
                <a:r>
                  <a:rPr lang="en-US" b="1" dirty="0"/>
                  <a:t>Wind</a:t>
                </a:r>
              </a:p>
              <a:p>
                <a:pPr algn="ctr"/>
                <a:r>
                  <a:rPr lang="en-US" b="1" dirty="0"/>
                  <a:t>(80MW)</a:t>
                </a:r>
              </a:p>
            </p:txBody>
          </p:sp>
        </p:grpSp>
      </p:grpSp>
      <p:sp>
        <p:nvSpPr>
          <p:cNvPr id="15" name="TextBox 14"/>
          <p:cNvSpPr txBox="1"/>
          <p:nvPr/>
        </p:nvSpPr>
        <p:spPr>
          <a:xfrm>
            <a:off x="3480281" y="5719539"/>
            <a:ext cx="4119013" cy="307777"/>
          </a:xfrm>
          <a:prstGeom prst="rect">
            <a:avLst/>
          </a:prstGeom>
          <a:noFill/>
        </p:spPr>
        <p:txBody>
          <a:bodyPr wrap="none" rtlCol="0">
            <a:spAutoFit/>
          </a:bodyPr>
          <a:lstStyle/>
          <a:p>
            <a:r>
              <a:rPr lang="en-US" sz="1400" i="1" dirty="0"/>
              <a:t>* 10 minute battery can be added for instant response</a:t>
            </a:r>
          </a:p>
        </p:txBody>
      </p:sp>
      <p:sp>
        <p:nvSpPr>
          <p:cNvPr id="16" name="TextBox 15"/>
          <p:cNvSpPr txBox="1"/>
          <p:nvPr/>
        </p:nvSpPr>
        <p:spPr>
          <a:xfrm>
            <a:off x="1663151" y="1524000"/>
            <a:ext cx="5880649" cy="369332"/>
          </a:xfrm>
          <a:prstGeom prst="rect">
            <a:avLst/>
          </a:prstGeom>
          <a:noFill/>
        </p:spPr>
        <p:txBody>
          <a:bodyPr wrap="none" rtlCol="0">
            <a:spAutoFit/>
          </a:bodyPr>
          <a:lstStyle/>
          <a:p>
            <a:r>
              <a:rPr lang="en-US" b="1" dirty="0">
                <a:solidFill>
                  <a:srgbClr val="008000"/>
                </a:solidFill>
              </a:rPr>
              <a:t>MADA Combined Energy Storage/Power Generation System</a:t>
            </a:r>
          </a:p>
        </p:txBody>
      </p:sp>
    </p:spTree>
    <p:extLst>
      <p:ext uri="{BB962C8B-B14F-4D97-AF65-F5344CB8AC3E}">
        <p14:creationId xmlns:p14="http://schemas.microsoft.com/office/powerpoint/2010/main" val="842606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object 15"/>
          <p:cNvSpPr/>
          <p:nvPr/>
        </p:nvSpPr>
        <p:spPr>
          <a:xfrm>
            <a:off x="7418070" y="2667000"/>
            <a:ext cx="811530" cy="1012825"/>
          </a:xfrm>
          <a:custGeom>
            <a:avLst/>
            <a:gdLst/>
            <a:ahLst/>
            <a:cxnLst/>
            <a:rect l="l" t="t" r="r" b="b"/>
            <a:pathLst>
              <a:path w="811529" h="1012825">
                <a:moveTo>
                  <a:pt x="405510" y="0"/>
                </a:moveTo>
                <a:lnTo>
                  <a:pt x="405510" y="253237"/>
                </a:lnTo>
                <a:lnTo>
                  <a:pt x="0" y="253237"/>
                </a:lnTo>
                <a:lnTo>
                  <a:pt x="0" y="759587"/>
                </a:lnTo>
                <a:lnTo>
                  <a:pt x="405510" y="759587"/>
                </a:lnTo>
                <a:lnTo>
                  <a:pt x="405510" y="1012825"/>
                </a:lnTo>
                <a:lnTo>
                  <a:pt x="811149" y="506349"/>
                </a:lnTo>
                <a:lnTo>
                  <a:pt x="405510" y="0"/>
                </a:lnTo>
                <a:close/>
              </a:path>
            </a:pathLst>
          </a:custGeom>
          <a:solidFill>
            <a:srgbClr val="008000"/>
          </a:solidFill>
        </p:spPr>
        <p:txBody>
          <a:bodyPr wrap="square" lIns="0" tIns="0" rIns="0" bIns="0" rtlCol="0"/>
          <a:lstStyle/>
          <a:p>
            <a:endParaRPr>
              <a:solidFill>
                <a:schemeClr val="bg1"/>
              </a:solidFill>
            </a:endParaRPr>
          </a:p>
        </p:txBody>
      </p:sp>
      <p:sp>
        <p:nvSpPr>
          <p:cNvPr id="2" name="object 2"/>
          <p:cNvSpPr txBox="1">
            <a:spLocks noGrp="1"/>
          </p:cNvSpPr>
          <p:nvPr>
            <p:ph type="title"/>
          </p:nvPr>
        </p:nvSpPr>
        <p:spPr>
          <a:xfrm>
            <a:off x="0" y="-44958"/>
            <a:ext cx="9143998" cy="1058126"/>
          </a:xfrm>
          <a:prstGeom prst="rect">
            <a:avLst/>
          </a:prstGeom>
          <a:solidFill>
            <a:schemeClr val="bg1">
              <a:lumMod val="75000"/>
            </a:schemeClr>
          </a:solidFill>
        </p:spPr>
        <p:txBody>
          <a:bodyPr vert="horz" wrap="square" lIns="0" tIns="12065" rIns="0" bIns="0" rtlCol="0">
            <a:noAutofit/>
          </a:bodyPr>
          <a:lstStyle/>
          <a:p>
            <a:pPr marL="12700">
              <a:lnSpc>
                <a:spcPct val="100000"/>
              </a:lnSpc>
              <a:spcBef>
                <a:spcPts val="95"/>
              </a:spcBef>
            </a:pPr>
            <a:r>
              <a:rPr lang="en-US" sz="3800" spc="-10" dirty="0" err="1"/>
              <a:t>Highview</a:t>
            </a:r>
            <a:r>
              <a:rPr lang="en-US" sz="3800" spc="-10" dirty="0"/>
              <a:t>/MADA </a:t>
            </a:r>
            <a:r>
              <a:rPr sz="3800" spc="-10" dirty="0"/>
              <a:t>L</a:t>
            </a:r>
            <a:r>
              <a:rPr lang="en-US" sz="3800" spc="-10" dirty="0"/>
              <a:t>iquid Air Energy Storage</a:t>
            </a:r>
            <a:endParaRPr sz="3800" spc="-15" dirty="0"/>
          </a:p>
        </p:txBody>
      </p:sp>
      <p:sp>
        <p:nvSpPr>
          <p:cNvPr id="9" name="object 9"/>
          <p:cNvSpPr/>
          <p:nvPr/>
        </p:nvSpPr>
        <p:spPr>
          <a:xfrm>
            <a:off x="2644775" y="2819400"/>
            <a:ext cx="1012825" cy="709612"/>
          </a:xfrm>
          <a:prstGeom prst="rect">
            <a:avLst/>
          </a:prstGeom>
          <a:blipFill>
            <a:blip r:embed="rId2" cstate="print"/>
            <a:stretch>
              <a:fillRect/>
            </a:stretch>
          </a:blipFill>
        </p:spPr>
        <p:txBody>
          <a:bodyPr wrap="square" lIns="0" tIns="0" rIns="0" bIns="0" rtlCol="0"/>
          <a:lstStyle/>
          <a:p>
            <a:pPr algn="ctr"/>
            <a:endParaRPr dirty="0"/>
          </a:p>
        </p:txBody>
      </p:sp>
      <p:sp>
        <p:nvSpPr>
          <p:cNvPr id="18" name="object 18"/>
          <p:cNvSpPr/>
          <p:nvPr/>
        </p:nvSpPr>
        <p:spPr>
          <a:xfrm>
            <a:off x="561975" y="2667000"/>
            <a:ext cx="809625" cy="1012825"/>
          </a:xfrm>
          <a:custGeom>
            <a:avLst/>
            <a:gdLst/>
            <a:ahLst/>
            <a:cxnLst/>
            <a:rect l="l" t="t" r="r" b="b"/>
            <a:pathLst>
              <a:path w="809625" h="1012825">
                <a:moveTo>
                  <a:pt x="404812" y="0"/>
                </a:moveTo>
                <a:lnTo>
                  <a:pt x="404812" y="253237"/>
                </a:lnTo>
                <a:lnTo>
                  <a:pt x="0" y="253237"/>
                </a:lnTo>
                <a:lnTo>
                  <a:pt x="0" y="759587"/>
                </a:lnTo>
                <a:lnTo>
                  <a:pt x="404812" y="759587"/>
                </a:lnTo>
                <a:lnTo>
                  <a:pt x="404812" y="1012825"/>
                </a:lnTo>
                <a:lnTo>
                  <a:pt x="809625" y="506349"/>
                </a:lnTo>
                <a:lnTo>
                  <a:pt x="404812" y="0"/>
                </a:lnTo>
                <a:close/>
              </a:path>
            </a:pathLst>
          </a:custGeom>
          <a:solidFill>
            <a:srgbClr val="FFFF00"/>
          </a:solidFill>
        </p:spPr>
        <p:txBody>
          <a:bodyPr wrap="square" lIns="0" tIns="0" rIns="0" bIns="0" rtlCol="0"/>
          <a:lstStyle/>
          <a:p>
            <a:endParaRPr/>
          </a:p>
        </p:txBody>
      </p:sp>
      <p:sp>
        <p:nvSpPr>
          <p:cNvPr id="32" name="object 32"/>
          <p:cNvSpPr txBox="1"/>
          <p:nvPr/>
        </p:nvSpPr>
        <p:spPr>
          <a:xfrm>
            <a:off x="1627633" y="5451540"/>
            <a:ext cx="408940" cy="228268"/>
          </a:xfrm>
          <a:prstGeom prst="rect">
            <a:avLst/>
          </a:prstGeom>
        </p:spPr>
        <p:txBody>
          <a:bodyPr vert="horz" wrap="square" lIns="0" tIns="12700" rIns="0" bIns="0" rtlCol="0">
            <a:spAutoFit/>
          </a:bodyPr>
          <a:lstStyle/>
          <a:p>
            <a:pPr marL="12700">
              <a:lnSpc>
                <a:spcPct val="100000"/>
              </a:lnSpc>
              <a:spcBef>
                <a:spcPts val="100"/>
              </a:spcBef>
            </a:pPr>
            <a:r>
              <a:rPr sz="1400" b="1" dirty="0">
                <a:solidFill>
                  <a:srgbClr val="252525"/>
                </a:solidFill>
                <a:latin typeface="Calibri"/>
                <a:cs typeface="Calibri"/>
              </a:rPr>
              <a:t>Air</a:t>
            </a:r>
            <a:r>
              <a:rPr sz="1400" b="1" spc="-110" dirty="0">
                <a:solidFill>
                  <a:srgbClr val="252525"/>
                </a:solidFill>
                <a:latin typeface="Calibri"/>
                <a:cs typeface="Calibri"/>
              </a:rPr>
              <a:t> </a:t>
            </a:r>
            <a:r>
              <a:rPr sz="1400" b="1" spc="-5" dirty="0">
                <a:solidFill>
                  <a:srgbClr val="252525"/>
                </a:solidFill>
                <a:latin typeface="Calibri"/>
                <a:cs typeface="Calibri"/>
              </a:rPr>
              <a:t>In</a:t>
            </a:r>
            <a:endParaRPr sz="1400" b="1" dirty="0">
              <a:latin typeface="Calibri"/>
              <a:cs typeface="Calibri"/>
            </a:endParaRPr>
          </a:p>
        </p:txBody>
      </p:sp>
      <p:grpSp>
        <p:nvGrpSpPr>
          <p:cNvPr id="66" name="Group 65"/>
          <p:cNvGrpSpPr/>
          <p:nvPr/>
        </p:nvGrpSpPr>
        <p:grpSpPr>
          <a:xfrm>
            <a:off x="533400" y="1469644"/>
            <a:ext cx="7696200" cy="4486047"/>
            <a:chOff x="228600" y="1469644"/>
            <a:chExt cx="7696200" cy="4486047"/>
          </a:xfrm>
        </p:grpSpPr>
        <p:grpSp>
          <p:nvGrpSpPr>
            <p:cNvPr id="65" name="Group 64"/>
            <p:cNvGrpSpPr/>
            <p:nvPr/>
          </p:nvGrpSpPr>
          <p:grpSpPr>
            <a:xfrm>
              <a:off x="2076959" y="3142718"/>
              <a:ext cx="2800063" cy="157770"/>
              <a:chOff x="2076959" y="3142718"/>
              <a:chExt cx="2800063" cy="157770"/>
            </a:xfrm>
          </p:grpSpPr>
          <p:sp>
            <p:nvSpPr>
              <p:cNvPr id="22" name="object 22"/>
              <p:cNvSpPr/>
              <p:nvPr/>
            </p:nvSpPr>
            <p:spPr>
              <a:xfrm>
                <a:off x="2076959" y="3182378"/>
                <a:ext cx="253365" cy="118110"/>
              </a:xfrm>
              <a:custGeom>
                <a:avLst/>
                <a:gdLst/>
                <a:ahLst/>
                <a:cxnLst/>
                <a:rect l="l" t="t" r="r" b="b"/>
                <a:pathLst>
                  <a:path w="253364" h="118110">
                    <a:moveTo>
                      <a:pt x="202782" y="58991"/>
                    </a:moveTo>
                    <a:lnTo>
                      <a:pt x="145414" y="92455"/>
                    </a:lnTo>
                    <a:lnTo>
                      <a:pt x="139445" y="96011"/>
                    </a:lnTo>
                    <a:lnTo>
                      <a:pt x="137287" y="103758"/>
                    </a:lnTo>
                    <a:lnTo>
                      <a:pt x="144399" y="115950"/>
                    </a:lnTo>
                    <a:lnTo>
                      <a:pt x="152145" y="117982"/>
                    </a:lnTo>
                    <a:lnTo>
                      <a:pt x="231499" y="71627"/>
                    </a:lnTo>
                    <a:lnTo>
                      <a:pt x="228092" y="71627"/>
                    </a:lnTo>
                    <a:lnTo>
                      <a:pt x="228092" y="69976"/>
                    </a:lnTo>
                    <a:lnTo>
                      <a:pt x="221614" y="69976"/>
                    </a:lnTo>
                    <a:lnTo>
                      <a:pt x="202782" y="58991"/>
                    </a:lnTo>
                    <a:close/>
                  </a:path>
                  <a:path w="253364" h="118110">
                    <a:moveTo>
                      <a:pt x="180902" y="46227"/>
                    </a:moveTo>
                    <a:lnTo>
                      <a:pt x="0" y="46227"/>
                    </a:lnTo>
                    <a:lnTo>
                      <a:pt x="0" y="71627"/>
                    </a:lnTo>
                    <a:lnTo>
                      <a:pt x="181120" y="71627"/>
                    </a:lnTo>
                    <a:lnTo>
                      <a:pt x="202782" y="58991"/>
                    </a:lnTo>
                    <a:lnTo>
                      <a:pt x="180902" y="46227"/>
                    </a:lnTo>
                    <a:close/>
                  </a:path>
                  <a:path w="253364" h="118110">
                    <a:moveTo>
                      <a:pt x="231450" y="46227"/>
                    </a:moveTo>
                    <a:lnTo>
                      <a:pt x="228092" y="46227"/>
                    </a:lnTo>
                    <a:lnTo>
                      <a:pt x="228092" y="71627"/>
                    </a:lnTo>
                    <a:lnTo>
                      <a:pt x="231499" y="71627"/>
                    </a:lnTo>
                    <a:lnTo>
                      <a:pt x="253237" y="58927"/>
                    </a:lnTo>
                    <a:lnTo>
                      <a:pt x="231450" y="46227"/>
                    </a:lnTo>
                    <a:close/>
                  </a:path>
                  <a:path w="253364" h="118110">
                    <a:moveTo>
                      <a:pt x="221614" y="48005"/>
                    </a:moveTo>
                    <a:lnTo>
                      <a:pt x="202782" y="58991"/>
                    </a:lnTo>
                    <a:lnTo>
                      <a:pt x="221614" y="69976"/>
                    </a:lnTo>
                    <a:lnTo>
                      <a:pt x="221614" y="48005"/>
                    </a:lnTo>
                    <a:close/>
                  </a:path>
                  <a:path w="253364" h="118110">
                    <a:moveTo>
                      <a:pt x="228092" y="48005"/>
                    </a:moveTo>
                    <a:lnTo>
                      <a:pt x="221614" y="48005"/>
                    </a:lnTo>
                    <a:lnTo>
                      <a:pt x="221614" y="69976"/>
                    </a:lnTo>
                    <a:lnTo>
                      <a:pt x="228092" y="69976"/>
                    </a:lnTo>
                    <a:lnTo>
                      <a:pt x="228092" y="48005"/>
                    </a:lnTo>
                    <a:close/>
                  </a:path>
                  <a:path w="253364" h="118110">
                    <a:moveTo>
                      <a:pt x="152145" y="0"/>
                    </a:moveTo>
                    <a:lnTo>
                      <a:pt x="144399" y="2031"/>
                    </a:lnTo>
                    <a:lnTo>
                      <a:pt x="137287" y="14224"/>
                    </a:lnTo>
                    <a:lnTo>
                      <a:pt x="139445" y="21970"/>
                    </a:lnTo>
                    <a:lnTo>
                      <a:pt x="145414" y="25526"/>
                    </a:lnTo>
                    <a:lnTo>
                      <a:pt x="202782" y="58991"/>
                    </a:lnTo>
                    <a:lnTo>
                      <a:pt x="221614" y="48005"/>
                    </a:lnTo>
                    <a:lnTo>
                      <a:pt x="228092" y="48005"/>
                    </a:lnTo>
                    <a:lnTo>
                      <a:pt x="228092" y="46227"/>
                    </a:lnTo>
                    <a:lnTo>
                      <a:pt x="231450" y="46227"/>
                    </a:lnTo>
                    <a:lnTo>
                      <a:pt x="152145" y="0"/>
                    </a:lnTo>
                    <a:close/>
                  </a:path>
                </a:pathLst>
              </a:custGeom>
              <a:solidFill>
                <a:srgbClr val="000000"/>
              </a:solidFill>
            </p:spPr>
            <p:txBody>
              <a:bodyPr wrap="square" lIns="0" tIns="0" rIns="0" bIns="0" rtlCol="0"/>
              <a:lstStyle/>
              <a:p>
                <a:endParaRPr/>
              </a:p>
            </p:txBody>
          </p:sp>
          <p:sp>
            <p:nvSpPr>
              <p:cNvPr id="37" name="object 37"/>
              <p:cNvSpPr/>
              <p:nvPr/>
            </p:nvSpPr>
            <p:spPr>
              <a:xfrm>
                <a:off x="4623657" y="3161443"/>
                <a:ext cx="253365" cy="118110"/>
              </a:xfrm>
              <a:custGeom>
                <a:avLst/>
                <a:gdLst/>
                <a:ahLst/>
                <a:cxnLst/>
                <a:rect l="l" t="t" r="r" b="b"/>
                <a:pathLst>
                  <a:path w="253364" h="118110">
                    <a:moveTo>
                      <a:pt x="202782" y="58991"/>
                    </a:moveTo>
                    <a:lnTo>
                      <a:pt x="139319" y="96011"/>
                    </a:lnTo>
                    <a:lnTo>
                      <a:pt x="137287" y="103758"/>
                    </a:lnTo>
                    <a:lnTo>
                      <a:pt x="144399" y="115950"/>
                    </a:lnTo>
                    <a:lnTo>
                      <a:pt x="152146" y="117982"/>
                    </a:lnTo>
                    <a:lnTo>
                      <a:pt x="231499" y="71627"/>
                    </a:lnTo>
                    <a:lnTo>
                      <a:pt x="227964" y="71627"/>
                    </a:lnTo>
                    <a:lnTo>
                      <a:pt x="227964" y="69976"/>
                    </a:lnTo>
                    <a:lnTo>
                      <a:pt x="221614" y="69976"/>
                    </a:lnTo>
                    <a:lnTo>
                      <a:pt x="202782" y="58991"/>
                    </a:lnTo>
                    <a:close/>
                  </a:path>
                  <a:path w="253364" h="118110">
                    <a:moveTo>
                      <a:pt x="180902" y="46227"/>
                    </a:moveTo>
                    <a:lnTo>
                      <a:pt x="0" y="46227"/>
                    </a:lnTo>
                    <a:lnTo>
                      <a:pt x="0" y="71627"/>
                    </a:lnTo>
                    <a:lnTo>
                      <a:pt x="181120" y="71627"/>
                    </a:lnTo>
                    <a:lnTo>
                      <a:pt x="202782" y="58991"/>
                    </a:lnTo>
                    <a:lnTo>
                      <a:pt x="180902" y="46227"/>
                    </a:lnTo>
                    <a:close/>
                  </a:path>
                  <a:path w="253364" h="118110">
                    <a:moveTo>
                      <a:pt x="231450" y="46227"/>
                    </a:moveTo>
                    <a:lnTo>
                      <a:pt x="227964" y="46227"/>
                    </a:lnTo>
                    <a:lnTo>
                      <a:pt x="227964" y="71627"/>
                    </a:lnTo>
                    <a:lnTo>
                      <a:pt x="231499" y="71627"/>
                    </a:lnTo>
                    <a:lnTo>
                      <a:pt x="253237" y="58927"/>
                    </a:lnTo>
                    <a:lnTo>
                      <a:pt x="231450" y="46227"/>
                    </a:lnTo>
                    <a:close/>
                  </a:path>
                  <a:path w="253364" h="118110">
                    <a:moveTo>
                      <a:pt x="221614" y="48005"/>
                    </a:moveTo>
                    <a:lnTo>
                      <a:pt x="202782" y="58991"/>
                    </a:lnTo>
                    <a:lnTo>
                      <a:pt x="221614" y="69976"/>
                    </a:lnTo>
                    <a:lnTo>
                      <a:pt x="221614" y="48005"/>
                    </a:lnTo>
                    <a:close/>
                  </a:path>
                  <a:path w="253364" h="118110">
                    <a:moveTo>
                      <a:pt x="227964" y="48005"/>
                    </a:moveTo>
                    <a:lnTo>
                      <a:pt x="221614" y="48005"/>
                    </a:lnTo>
                    <a:lnTo>
                      <a:pt x="221614" y="69976"/>
                    </a:lnTo>
                    <a:lnTo>
                      <a:pt x="227964" y="69976"/>
                    </a:lnTo>
                    <a:lnTo>
                      <a:pt x="227964" y="48005"/>
                    </a:lnTo>
                    <a:close/>
                  </a:path>
                  <a:path w="253364" h="118110">
                    <a:moveTo>
                      <a:pt x="152146" y="0"/>
                    </a:moveTo>
                    <a:lnTo>
                      <a:pt x="144399" y="2031"/>
                    </a:lnTo>
                    <a:lnTo>
                      <a:pt x="137287" y="14224"/>
                    </a:lnTo>
                    <a:lnTo>
                      <a:pt x="139319" y="21970"/>
                    </a:lnTo>
                    <a:lnTo>
                      <a:pt x="202782" y="58991"/>
                    </a:lnTo>
                    <a:lnTo>
                      <a:pt x="221614" y="48005"/>
                    </a:lnTo>
                    <a:lnTo>
                      <a:pt x="227964" y="48005"/>
                    </a:lnTo>
                    <a:lnTo>
                      <a:pt x="227964" y="46227"/>
                    </a:lnTo>
                    <a:lnTo>
                      <a:pt x="231450" y="46227"/>
                    </a:lnTo>
                    <a:lnTo>
                      <a:pt x="152146" y="0"/>
                    </a:lnTo>
                    <a:close/>
                  </a:path>
                </a:pathLst>
              </a:custGeom>
              <a:solidFill>
                <a:srgbClr val="000000"/>
              </a:solidFill>
            </p:spPr>
            <p:txBody>
              <a:bodyPr wrap="square" lIns="0" tIns="0" rIns="0" bIns="0" rtlCol="0"/>
              <a:lstStyle/>
              <a:p>
                <a:endParaRPr/>
              </a:p>
            </p:txBody>
          </p:sp>
          <p:sp>
            <p:nvSpPr>
              <p:cNvPr id="39" name="object 39"/>
              <p:cNvSpPr/>
              <p:nvPr/>
            </p:nvSpPr>
            <p:spPr>
              <a:xfrm>
                <a:off x="3344736" y="3142718"/>
                <a:ext cx="253365" cy="118110"/>
              </a:xfrm>
              <a:custGeom>
                <a:avLst/>
                <a:gdLst/>
                <a:ahLst/>
                <a:cxnLst/>
                <a:rect l="l" t="t" r="r" b="b"/>
                <a:pathLst>
                  <a:path w="253364" h="118110">
                    <a:moveTo>
                      <a:pt x="202782" y="58991"/>
                    </a:moveTo>
                    <a:lnTo>
                      <a:pt x="139319" y="96011"/>
                    </a:lnTo>
                    <a:lnTo>
                      <a:pt x="137287" y="103758"/>
                    </a:lnTo>
                    <a:lnTo>
                      <a:pt x="144399" y="115950"/>
                    </a:lnTo>
                    <a:lnTo>
                      <a:pt x="152146" y="117982"/>
                    </a:lnTo>
                    <a:lnTo>
                      <a:pt x="231499" y="71627"/>
                    </a:lnTo>
                    <a:lnTo>
                      <a:pt x="227964" y="71627"/>
                    </a:lnTo>
                    <a:lnTo>
                      <a:pt x="227964" y="69976"/>
                    </a:lnTo>
                    <a:lnTo>
                      <a:pt x="221614" y="69976"/>
                    </a:lnTo>
                    <a:lnTo>
                      <a:pt x="202782" y="58991"/>
                    </a:lnTo>
                    <a:close/>
                  </a:path>
                  <a:path w="253364" h="118110">
                    <a:moveTo>
                      <a:pt x="180902" y="46227"/>
                    </a:moveTo>
                    <a:lnTo>
                      <a:pt x="0" y="46227"/>
                    </a:lnTo>
                    <a:lnTo>
                      <a:pt x="0" y="71627"/>
                    </a:lnTo>
                    <a:lnTo>
                      <a:pt x="181120" y="71627"/>
                    </a:lnTo>
                    <a:lnTo>
                      <a:pt x="202782" y="58991"/>
                    </a:lnTo>
                    <a:lnTo>
                      <a:pt x="180902" y="46227"/>
                    </a:lnTo>
                    <a:close/>
                  </a:path>
                  <a:path w="253364" h="118110">
                    <a:moveTo>
                      <a:pt x="231450" y="46227"/>
                    </a:moveTo>
                    <a:lnTo>
                      <a:pt x="227964" y="46227"/>
                    </a:lnTo>
                    <a:lnTo>
                      <a:pt x="227964" y="71627"/>
                    </a:lnTo>
                    <a:lnTo>
                      <a:pt x="231499" y="71627"/>
                    </a:lnTo>
                    <a:lnTo>
                      <a:pt x="253237" y="58927"/>
                    </a:lnTo>
                    <a:lnTo>
                      <a:pt x="231450" y="46227"/>
                    </a:lnTo>
                    <a:close/>
                  </a:path>
                  <a:path w="253364" h="118110">
                    <a:moveTo>
                      <a:pt x="221614" y="48005"/>
                    </a:moveTo>
                    <a:lnTo>
                      <a:pt x="202782" y="58991"/>
                    </a:lnTo>
                    <a:lnTo>
                      <a:pt x="221614" y="69976"/>
                    </a:lnTo>
                    <a:lnTo>
                      <a:pt x="221614" y="48005"/>
                    </a:lnTo>
                    <a:close/>
                  </a:path>
                  <a:path w="253364" h="118110">
                    <a:moveTo>
                      <a:pt x="227964" y="48005"/>
                    </a:moveTo>
                    <a:lnTo>
                      <a:pt x="221614" y="48005"/>
                    </a:lnTo>
                    <a:lnTo>
                      <a:pt x="221614" y="69976"/>
                    </a:lnTo>
                    <a:lnTo>
                      <a:pt x="227964" y="69976"/>
                    </a:lnTo>
                    <a:lnTo>
                      <a:pt x="227964" y="48005"/>
                    </a:lnTo>
                    <a:close/>
                  </a:path>
                  <a:path w="253364" h="118110">
                    <a:moveTo>
                      <a:pt x="152146" y="0"/>
                    </a:moveTo>
                    <a:lnTo>
                      <a:pt x="144399" y="2031"/>
                    </a:lnTo>
                    <a:lnTo>
                      <a:pt x="137287" y="14224"/>
                    </a:lnTo>
                    <a:lnTo>
                      <a:pt x="139319" y="21970"/>
                    </a:lnTo>
                    <a:lnTo>
                      <a:pt x="202782" y="58991"/>
                    </a:lnTo>
                    <a:lnTo>
                      <a:pt x="221614" y="48005"/>
                    </a:lnTo>
                    <a:lnTo>
                      <a:pt x="227964" y="48005"/>
                    </a:lnTo>
                    <a:lnTo>
                      <a:pt x="227964" y="46227"/>
                    </a:lnTo>
                    <a:lnTo>
                      <a:pt x="231450" y="46227"/>
                    </a:lnTo>
                    <a:lnTo>
                      <a:pt x="152146" y="0"/>
                    </a:lnTo>
                    <a:close/>
                  </a:path>
                </a:pathLst>
              </a:custGeom>
              <a:solidFill>
                <a:srgbClr val="000000"/>
              </a:solidFill>
            </p:spPr>
            <p:txBody>
              <a:bodyPr wrap="square" lIns="0" tIns="0" rIns="0" bIns="0" rtlCol="0"/>
              <a:lstStyle/>
              <a:p>
                <a:endParaRPr/>
              </a:p>
            </p:txBody>
          </p:sp>
        </p:grpSp>
        <p:grpSp>
          <p:nvGrpSpPr>
            <p:cNvPr id="63" name="Group 62"/>
            <p:cNvGrpSpPr/>
            <p:nvPr/>
          </p:nvGrpSpPr>
          <p:grpSpPr>
            <a:xfrm>
              <a:off x="228600" y="1469644"/>
              <a:ext cx="7696200" cy="4486047"/>
              <a:chOff x="217487" y="1914753"/>
              <a:chExt cx="7696200" cy="4486047"/>
            </a:xfrm>
          </p:grpSpPr>
          <p:sp>
            <p:nvSpPr>
              <p:cNvPr id="12" name="object 12"/>
              <p:cNvSpPr/>
              <p:nvPr/>
            </p:nvSpPr>
            <p:spPr>
              <a:xfrm>
                <a:off x="4865687" y="3240697"/>
                <a:ext cx="1012825" cy="709612"/>
              </a:xfrm>
              <a:prstGeom prst="rect">
                <a:avLst/>
              </a:prstGeom>
              <a:blipFill>
                <a:blip r:embed="rId3" cstate="print"/>
                <a:stretch>
                  <a:fillRect/>
                </a:stretch>
              </a:blipFill>
            </p:spPr>
            <p:txBody>
              <a:bodyPr wrap="square" lIns="0" tIns="0" rIns="0" bIns="0" rtlCol="0"/>
              <a:lstStyle/>
              <a:p>
                <a:endParaRPr/>
              </a:p>
            </p:txBody>
          </p:sp>
          <p:grpSp>
            <p:nvGrpSpPr>
              <p:cNvPr id="61" name="Group 60"/>
              <p:cNvGrpSpPr/>
              <p:nvPr/>
            </p:nvGrpSpPr>
            <p:grpSpPr>
              <a:xfrm>
                <a:off x="217487" y="1924042"/>
                <a:ext cx="7696200" cy="4476758"/>
                <a:chOff x="217487" y="1948959"/>
                <a:chExt cx="7696200" cy="4476758"/>
              </a:xfrm>
            </p:grpSpPr>
            <p:sp>
              <p:nvSpPr>
                <p:cNvPr id="4" name="object 4"/>
                <p:cNvSpPr txBox="1"/>
                <p:nvPr/>
              </p:nvSpPr>
              <p:spPr>
                <a:xfrm>
                  <a:off x="1052830" y="3287712"/>
                  <a:ext cx="1012825" cy="729384"/>
                </a:xfrm>
                <a:prstGeom prst="rect">
                  <a:avLst/>
                </a:prstGeom>
                <a:solidFill>
                  <a:srgbClr val="F9C090"/>
                </a:solidFill>
                <a:ln w="25400">
                  <a:solidFill>
                    <a:srgbClr val="000000"/>
                  </a:solidFill>
                </a:ln>
              </p:spPr>
              <p:txBody>
                <a:bodyPr vert="horz" wrap="square" lIns="0" tIns="3810" rIns="0" bIns="0" rtlCol="0" anchor="ctr">
                  <a:noAutofit/>
                </a:bodyPr>
                <a:lstStyle/>
                <a:p>
                  <a:pPr>
                    <a:lnSpc>
                      <a:spcPct val="100000"/>
                    </a:lnSpc>
                    <a:spcBef>
                      <a:spcPts val="30"/>
                    </a:spcBef>
                  </a:pPr>
                  <a:endParaRPr sz="1200" dirty="0">
                    <a:latin typeface="Times New Roman"/>
                    <a:cs typeface="Times New Roman"/>
                  </a:endParaRPr>
                </a:p>
                <a:p>
                  <a:pPr marL="123189">
                    <a:lnSpc>
                      <a:spcPct val="100000"/>
                    </a:lnSpc>
                  </a:pPr>
                  <a:r>
                    <a:rPr sz="1200" b="1" spc="-5" dirty="0">
                      <a:solidFill>
                        <a:srgbClr val="252525"/>
                      </a:solidFill>
                      <a:latin typeface="Calibri"/>
                      <a:cs typeface="Calibri"/>
                    </a:rPr>
                    <a:t>Compression</a:t>
                  </a:r>
                  <a:endParaRPr sz="1200" b="1" dirty="0">
                    <a:latin typeface="Calibri"/>
                    <a:cs typeface="Calibri"/>
                  </a:endParaRPr>
                </a:p>
              </p:txBody>
            </p:sp>
            <p:sp>
              <p:nvSpPr>
                <p:cNvPr id="5" name="object 5"/>
                <p:cNvSpPr txBox="1"/>
                <p:nvPr/>
              </p:nvSpPr>
              <p:spPr>
                <a:xfrm>
                  <a:off x="1027112" y="4605400"/>
                  <a:ext cx="1012825" cy="707645"/>
                </a:xfrm>
                <a:prstGeom prst="rect">
                  <a:avLst/>
                </a:prstGeom>
                <a:solidFill>
                  <a:srgbClr val="F9C090"/>
                </a:solidFill>
                <a:ln w="25400">
                  <a:solidFill>
                    <a:srgbClr val="000000"/>
                  </a:solidFill>
                </a:ln>
              </p:spPr>
              <p:txBody>
                <a:bodyPr vert="horz" wrap="square" lIns="0" tIns="3175" rIns="0" bIns="0" rtlCol="0">
                  <a:noAutofit/>
                </a:bodyPr>
                <a:lstStyle/>
                <a:p>
                  <a:pPr>
                    <a:lnSpc>
                      <a:spcPct val="100000"/>
                    </a:lnSpc>
                    <a:spcBef>
                      <a:spcPts val="25"/>
                    </a:spcBef>
                  </a:pPr>
                  <a:endParaRPr sz="1500" dirty="0">
                    <a:latin typeface="Times New Roman"/>
                    <a:cs typeface="Times New Roman"/>
                  </a:endParaRPr>
                </a:p>
                <a:p>
                  <a:pPr marL="182245">
                    <a:lnSpc>
                      <a:spcPct val="100000"/>
                    </a:lnSpc>
                  </a:pPr>
                  <a:r>
                    <a:rPr sz="1400" b="1" spc="-5" dirty="0">
                      <a:solidFill>
                        <a:srgbClr val="252525"/>
                      </a:solidFill>
                      <a:latin typeface="Calibri"/>
                      <a:cs typeface="Calibri"/>
                    </a:rPr>
                    <a:t>Cleaning</a:t>
                  </a:r>
                  <a:endParaRPr sz="1400" b="1" dirty="0">
                    <a:latin typeface="Calibri"/>
                    <a:cs typeface="Calibri"/>
                  </a:endParaRPr>
                </a:p>
              </p:txBody>
            </p:sp>
            <p:sp>
              <p:nvSpPr>
                <p:cNvPr id="6" name="object 6"/>
                <p:cNvSpPr txBox="1"/>
                <p:nvPr/>
              </p:nvSpPr>
              <p:spPr>
                <a:xfrm>
                  <a:off x="3573526" y="4605401"/>
                  <a:ext cx="1011555" cy="708025"/>
                </a:xfrm>
                <a:prstGeom prst="rect">
                  <a:avLst/>
                </a:prstGeom>
                <a:solidFill>
                  <a:srgbClr val="00AFEF"/>
                </a:solidFill>
                <a:ln w="25400">
                  <a:solidFill>
                    <a:srgbClr val="000000"/>
                  </a:solidFill>
                </a:ln>
              </p:spPr>
              <p:txBody>
                <a:bodyPr vert="horz" wrap="square" lIns="0" tIns="117475" rIns="0" bIns="0" rtlCol="0">
                  <a:noAutofit/>
                </a:bodyPr>
                <a:lstStyle/>
                <a:p>
                  <a:pPr marL="118745" marR="80010" indent="-30480">
                    <a:lnSpc>
                      <a:spcPct val="100000"/>
                    </a:lnSpc>
                    <a:spcBef>
                      <a:spcPts val="925"/>
                    </a:spcBef>
                  </a:pPr>
                  <a:r>
                    <a:rPr sz="1400" b="1" spc="-5" dirty="0">
                      <a:solidFill>
                        <a:srgbClr val="252525"/>
                      </a:solidFill>
                      <a:latin typeface="Calibri"/>
                      <a:cs typeface="Calibri"/>
                    </a:rPr>
                    <a:t>High </a:t>
                  </a:r>
                  <a:r>
                    <a:rPr sz="1400" b="1" spc="-10" dirty="0">
                      <a:solidFill>
                        <a:srgbClr val="252525"/>
                      </a:solidFill>
                      <a:latin typeface="Calibri"/>
                      <a:cs typeface="Calibri"/>
                    </a:rPr>
                    <a:t>Grade  </a:t>
                  </a:r>
                  <a:r>
                    <a:rPr sz="1400" b="1" spc="-5" dirty="0">
                      <a:solidFill>
                        <a:srgbClr val="252525"/>
                      </a:solidFill>
                      <a:latin typeface="Calibri"/>
                      <a:cs typeface="Calibri"/>
                    </a:rPr>
                    <a:t>Cold</a:t>
                  </a:r>
                  <a:r>
                    <a:rPr sz="1400" b="1" spc="-70" dirty="0">
                      <a:solidFill>
                        <a:srgbClr val="252525"/>
                      </a:solidFill>
                      <a:latin typeface="Calibri"/>
                      <a:cs typeface="Calibri"/>
                    </a:rPr>
                    <a:t> </a:t>
                  </a:r>
                  <a:r>
                    <a:rPr sz="1400" b="1" spc="-10" dirty="0">
                      <a:solidFill>
                        <a:srgbClr val="252525"/>
                      </a:solidFill>
                      <a:latin typeface="Calibri"/>
                      <a:cs typeface="Calibri"/>
                    </a:rPr>
                    <a:t>Store</a:t>
                  </a:r>
                  <a:endParaRPr sz="1400" b="1" dirty="0">
                    <a:latin typeface="Calibri"/>
                    <a:cs typeface="Calibri"/>
                  </a:endParaRPr>
                </a:p>
              </p:txBody>
            </p:sp>
            <p:sp>
              <p:nvSpPr>
                <p:cNvPr id="8" name="object 8"/>
                <p:cNvSpPr txBox="1"/>
                <p:nvPr/>
              </p:nvSpPr>
              <p:spPr>
                <a:xfrm>
                  <a:off x="3570287" y="1948959"/>
                  <a:ext cx="1042257" cy="698735"/>
                </a:xfrm>
                <a:prstGeom prst="rect">
                  <a:avLst/>
                </a:prstGeom>
                <a:solidFill>
                  <a:srgbClr val="FF0000"/>
                </a:solidFill>
              </p:spPr>
              <p:txBody>
                <a:bodyPr vert="horz" wrap="square" lIns="0" tIns="8255" rIns="0" bIns="0" rtlCol="0">
                  <a:noAutofit/>
                </a:bodyPr>
                <a:lstStyle/>
                <a:p>
                  <a:pPr marL="193675" marR="184785" indent="-1905" algn="ctr">
                    <a:lnSpc>
                      <a:spcPct val="100000"/>
                    </a:lnSpc>
                    <a:spcBef>
                      <a:spcPts val="65"/>
                    </a:spcBef>
                  </a:pPr>
                  <a:r>
                    <a:rPr sz="1400" b="1" dirty="0">
                      <a:solidFill>
                        <a:srgbClr val="252525"/>
                      </a:solidFill>
                      <a:latin typeface="Calibri"/>
                      <a:cs typeface="Calibri"/>
                    </a:rPr>
                    <a:t>Hot  </a:t>
                  </a:r>
                  <a:r>
                    <a:rPr sz="1400" b="1" spc="-5" dirty="0">
                      <a:solidFill>
                        <a:srgbClr val="252525"/>
                      </a:solidFill>
                      <a:latin typeface="Calibri"/>
                      <a:cs typeface="Calibri"/>
                    </a:rPr>
                    <a:t>Th</a:t>
                  </a:r>
                  <a:r>
                    <a:rPr sz="1400" b="1" dirty="0">
                      <a:solidFill>
                        <a:srgbClr val="252525"/>
                      </a:solidFill>
                      <a:latin typeface="Calibri"/>
                      <a:cs typeface="Calibri"/>
                    </a:rPr>
                    <a:t>er</a:t>
                  </a:r>
                  <a:r>
                    <a:rPr sz="1400" b="1" spc="-10" dirty="0">
                      <a:solidFill>
                        <a:srgbClr val="252525"/>
                      </a:solidFill>
                      <a:latin typeface="Calibri"/>
                      <a:cs typeface="Calibri"/>
                    </a:rPr>
                    <a:t>m</a:t>
                  </a:r>
                  <a:r>
                    <a:rPr sz="1400" b="1" spc="-5" dirty="0">
                      <a:solidFill>
                        <a:srgbClr val="252525"/>
                      </a:solidFill>
                      <a:latin typeface="Calibri"/>
                      <a:cs typeface="Calibri"/>
                    </a:rPr>
                    <a:t>al  </a:t>
                  </a:r>
                  <a:r>
                    <a:rPr sz="1400" b="1" spc="-10" dirty="0">
                      <a:solidFill>
                        <a:srgbClr val="252525"/>
                      </a:solidFill>
                      <a:latin typeface="Calibri"/>
                      <a:cs typeface="Calibri"/>
                    </a:rPr>
                    <a:t>Store</a:t>
                  </a:r>
                  <a:endParaRPr sz="1400" b="1" dirty="0">
                    <a:latin typeface="Calibri"/>
                    <a:cs typeface="Calibri"/>
                  </a:endParaRPr>
                </a:p>
              </p:txBody>
            </p:sp>
            <p:sp>
              <p:nvSpPr>
                <p:cNvPr id="10" name="object 10"/>
                <p:cNvSpPr txBox="1"/>
                <p:nvPr/>
              </p:nvSpPr>
              <p:spPr>
                <a:xfrm>
                  <a:off x="2310702" y="3289425"/>
                  <a:ext cx="1012825" cy="727671"/>
                </a:xfrm>
                <a:prstGeom prst="rect">
                  <a:avLst/>
                </a:prstGeom>
                <a:ln w="25400">
                  <a:solidFill>
                    <a:srgbClr val="000000"/>
                  </a:solidFill>
                </a:ln>
              </p:spPr>
              <p:txBody>
                <a:bodyPr vert="horz" wrap="square" lIns="0" tIns="3810" rIns="0" bIns="0" rtlCol="0" anchor="ctr">
                  <a:noAutofit/>
                </a:bodyPr>
                <a:lstStyle/>
                <a:p>
                  <a:pPr>
                    <a:lnSpc>
                      <a:spcPct val="100000"/>
                    </a:lnSpc>
                    <a:spcBef>
                      <a:spcPts val="30"/>
                    </a:spcBef>
                  </a:pPr>
                  <a:endParaRPr sz="1200" dirty="0">
                    <a:latin typeface="Times New Roman"/>
                    <a:cs typeface="Times New Roman"/>
                  </a:endParaRPr>
                </a:p>
                <a:p>
                  <a:pPr marL="118745">
                    <a:lnSpc>
                      <a:spcPct val="100000"/>
                    </a:lnSpc>
                  </a:pPr>
                  <a:r>
                    <a:rPr sz="1200" b="1" dirty="0">
                      <a:solidFill>
                        <a:srgbClr val="252525"/>
                      </a:solidFill>
                      <a:latin typeface="Calibri"/>
                      <a:cs typeface="Calibri"/>
                    </a:rPr>
                    <a:t>Refrigeration</a:t>
                  </a:r>
                  <a:endParaRPr sz="1200" b="1" dirty="0">
                    <a:latin typeface="Calibri"/>
                    <a:cs typeface="Calibri"/>
                  </a:endParaRPr>
                </a:p>
              </p:txBody>
            </p:sp>
            <p:sp>
              <p:nvSpPr>
                <p:cNvPr id="11" name="object 11"/>
                <p:cNvSpPr txBox="1"/>
                <p:nvPr/>
              </p:nvSpPr>
              <p:spPr>
                <a:xfrm>
                  <a:off x="3584893" y="3287710"/>
                  <a:ext cx="1012825" cy="729385"/>
                </a:xfrm>
                <a:prstGeom prst="rect">
                  <a:avLst/>
                </a:prstGeom>
                <a:solidFill>
                  <a:srgbClr val="009900"/>
                </a:solidFill>
                <a:ln w="25400">
                  <a:solidFill>
                    <a:srgbClr val="000000"/>
                  </a:solidFill>
                </a:ln>
              </p:spPr>
              <p:txBody>
                <a:bodyPr vert="horz" wrap="square" lIns="0" tIns="117475" rIns="0" bIns="0" rtlCol="0" anchor="ctr">
                  <a:noAutofit/>
                </a:bodyPr>
                <a:lstStyle/>
                <a:p>
                  <a:pPr algn="ctr">
                    <a:lnSpc>
                      <a:spcPct val="100000"/>
                    </a:lnSpc>
                    <a:spcBef>
                      <a:spcPts val="925"/>
                    </a:spcBef>
                  </a:pPr>
                  <a:r>
                    <a:rPr sz="1400" b="1" spc="-5" dirty="0">
                      <a:solidFill>
                        <a:schemeClr val="bg1"/>
                      </a:solidFill>
                      <a:latin typeface="Calibri"/>
                      <a:cs typeface="Calibri"/>
                    </a:rPr>
                    <a:t>LA</a:t>
                  </a:r>
                  <a:r>
                    <a:rPr lang="en-US" sz="1400" b="1" spc="-5" dirty="0">
                      <a:solidFill>
                        <a:schemeClr val="bg1"/>
                      </a:solidFill>
                      <a:latin typeface="Calibri"/>
                      <a:cs typeface="Calibri"/>
                    </a:rPr>
                    <a:t>ES</a:t>
                  </a:r>
                  <a:endParaRPr sz="1400" b="1" dirty="0">
                    <a:solidFill>
                      <a:schemeClr val="bg1"/>
                    </a:solidFill>
                    <a:latin typeface="Calibri"/>
                    <a:cs typeface="Calibri"/>
                  </a:endParaRPr>
                </a:p>
              </p:txBody>
            </p:sp>
            <p:sp>
              <p:nvSpPr>
                <p:cNvPr id="13" name="object 13"/>
                <p:cNvSpPr txBox="1"/>
                <p:nvPr/>
              </p:nvSpPr>
              <p:spPr>
                <a:xfrm>
                  <a:off x="4867593" y="3287712"/>
                  <a:ext cx="1012825" cy="687514"/>
                </a:xfrm>
                <a:prstGeom prst="rect">
                  <a:avLst/>
                </a:prstGeom>
                <a:ln w="25400">
                  <a:solidFill>
                    <a:srgbClr val="000000"/>
                  </a:solidFill>
                </a:ln>
              </p:spPr>
              <p:txBody>
                <a:bodyPr vert="horz" wrap="square" lIns="0" tIns="2540" rIns="0" bIns="0" rtlCol="0" anchor="ctr">
                  <a:noAutofit/>
                </a:bodyPr>
                <a:lstStyle/>
                <a:p>
                  <a:pPr>
                    <a:lnSpc>
                      <a:spcPct val="100000"/>
                    </a:lnSpc>
                    <a:spcBef>
                      <a:spcPts val="20"/>
                    </a:spcBef>
                  </a:pPr>
                  <a:endParaRPr sz="1400" dirty="0">
                    <a:latin typeface="Times New Roman"/>
                    <a:cs typeface="Times New Roman"/>
                  </a:endParaRPr>
                </a:p>
                <a:p>
                  <a:pPr marL="93345">
                    <a:lnSpc>
                      <a:spcPct val="100000"/>
                    </a:lnSpc>
                  </a:pPr>
                  <a:r>
                    <a:rPr sz="1300" b="1" spc="-15" dirty="0">
                      <a:solidFill>
                        <a:srgbClr val="252525"/>
                      </a:solidFill>
                      <a:latin typeface="Calibri"/>
                      <a:cs typeface="Calibri"/>
                    </a:rPr>
                    <a:t>Evaporation</a:t>
                  </a:r>
                  <a:endParaRPr sz="1300" b="1" dirty="0">
                    <a:latin typeface="Calibri"/>
                    <a:cs typeface="Calibri"/>
                  </a:endParaRPr>
                </a:p>
              </p:txBody>
            </p:sp>
            <p:sp>
              <p:nvSpPr>
                <p:cNvPr id="16" name="object 16"/>
                <p:cNvSpPr/>
                <p:nvPr/>
              </p:nvSpPr>
              <p:spPr>
                <a:xfrm>
                  <a:off x="7102157" y="3136900"/>
                  <a:ext cx="811530" cy="1012825"/>
                </a:xfrm>
                <a:custGeom>
                  <a:avLst/>
                  <a:gdLst/>
                  <a:ahLst/>
                  <a:cxnLst/>
                  <a:rect l="l" t="t" r="r" b="b"/>
                  <a:pathLst>
                    <a:path w="811529" h="1012825">
                      <a:moveTo>
                        <a:pt x="0" y="253237"/>
                      </a:moveTo>
                      <a:lnTo>
                        <a:pt x="405510" y="253237"/>
                      </a:lnTo>
                      <a:lnTo>
                        <a:pt x="405510" y="0"/>
                      </a:lnTo>
                      <a:lnTo>
                        <a:pt x="811149" y="506349"/>
                      </a:lnTo>
                      <a:lnTo>
                        <a:pt x="405510" y="1012825"/>
                      </a:lnTo>
                      <a:lnTo>
                        <a:pt x="405510" y="759587"/>
                      </a:lnTo>
                      <a:lnTo>
                        <a:pt x="0" y="759587"/>
                      </a:lnTo>
                      <a:lnTo>
                        <a:pt x="0" y="253237"/>
                      </a:lnTo>
                      <a:close/>
                    </a:path>
                  </a:pathLst>
                </a:custGeom>
                <a:solidFill>
                  <a:srgbClr val="009900"/>
                </a:solidFill>
                <a:ln w="25400">
                  <a:solidFill>
                    <a:srgbClr val="000000"/>
                  </a:solidFill>
                </a:ln>
              </p:spPr>
              <p:txBody>
                <a:bodyPr wrap="square" lIns="0" tIns="0" rIns="0" bIns="0" rtlCol="0"/>
                <a:lstStyle/>
                <a:p>
                  <a:endParaRPr/>
                </a:p>
              </p:txBody>
            </p:sp>
            <p:sp>
              <p:nvSpPr>
                <p:cNvPr id="17" name="object 17"/>
                <p:cNvSpPr txBox="1"/>
                <p:nvPr/>
              </p:nvSpPr>
              <p:spPr>
                <a:xfrm>
                  <a:off x="7182548" y="3399790"/>
                  <a:ext cx="450215" cy="421640"/>
                </a:xfrm>
                <a:prstGeom prst="rect">
                  <a:avLst/>
                </a:prstGeom>
              </p:spPr>
              <p:txBody>
                <a:bodyPr vert="horz" wrap="square" lIns="0" tIns="12065" rIns="0" bIns="0" rtlCol="0">
                  <a:spAutoFit/>
                </a:bodyPr>
                <a:lstStyle/>
                <a:p>
                  <a:pPr marL="99060" marR="5080" indent="-86995">
                    <a:lnSpc>
                      <a:spcPct val="100000"/>
                    </a:lnSpc>
                    <a:spcBef>
                      <a:spcPts val="95"/>
                    </a:spcBef>
                  </a:pPr>
                  <a:r>
                    <a:rPr sz="1300" b="1" spc="-30" dirty="0">
                      <a:solidFill>
                        <a:schemeClr val="bg1"/>
                      </a:solidFill>
                      <a:latin typeface="Calibri"/>
                      <a:cs typeface="Calibri"/>
                    </a:rPr>
                    <a:t>P</a:t>
                  </a:r>
                  <a:r>
                    <a:rPr sz="1300" b="1" spc="-10" dirty="0">
                      <a:solidFill>
                        <a:schemeClr val="bg1"/>
                      </a:solidFill>
                      <a:latin typeface="Calibri"/>
                      <a:cs typeface="Calibri"/>
                    </a:rPr>
                    <a:t>o</a:t>
                  </a:r>
                  <a:r>
                    <a:rPr sz="1300" b="1" spc="-20" dirty="0">
                      <a:solidFill>
                        <a:schemeClr val="bg1"/>
                      </a:solidFill>
                      <a:latin typeface="Calibri"/>
                      <a:cs typeface="Calibri"/>
                    </a:rPr>
                    <a:t>w</a:t>
                  </a:r>
                  <a:r>
                    <a:rPr sz="1300" b="1" spc="-5" dirty="0">
                      <a:solidFill>
                        <a:schemeClr val="bg1"/>
                      </a:solidFill>
                      <a:latin typeface="Calibri"/>
                      <a:cs typeface="Calibri"/>
                    </a:rPr>
                    <a:t>er  </a:t>
                  </a:r>
                  <a:r>
                    <a:rPr sz="1300" b="1" spc="-10" dirty="0">
                      <a:solidFill>
                        <a:schemeClr val="bg1"/>
                      </a:solidFill>
                      <a:latin typeface="Calibri"/>
                      <a:cs typeface="Calibri"/>
                    </a:rPr>
                    <a:t>Out</a:t>
                  </a:r>
                  <a:endParaRPr sz="1300" b="1" dirty="0">
                    <a:solidFill>
                      <a:schemeClr val="bg1"/>
                    </a:solidFill>
                    <a:latin typeface="Calibri"/>
                    <a:cs typeface="Calibri"/>
                  </a:endParaRPr>
                </a:p>
              </p:txBody>
            </p:sp>
            <p:sp>
              <p:nvSpPr>
                <p:cNvPr id="19" name="object 19"/>
                <p:cNvSpPr/>
                <p:nvPr/>
              </p:nvSpPr>
              <p:spPr>
                <a:xfrm>
                  <a:off x="217487" y="3136900"/>
                  <a:ext cx="809625" cy="1012825"/>
                </a:xfrm>
                <a:custGeom>
                  <a:avLst/>
                  <a:gdLst/>
                  <a:ahLst/>
                  <a:cxnLst/>
                  <a:rect l="l" t="t" r="r" b="b"/>
                  <a:pathLst>
                    <a:path w="809625" h="1012825">
                      <a:moveTo>
                        <a:pt x="0" y="253237"/>
                      </a:moveTo>
                      <a:lnTo>
                        <a:pt x="404812" y="253237"/>
                      </a:lnTo>
                      <a:lnTo>
                        <a:pt x="404812" y="0"/>
                      </a:lnTo>
                      <a:lnTo>
                        <a:pt x="809625" y="506349"/>
                      </a:lnTo>
                      <a:lnTo>
                        <a:pt x="404812" y="1012825"/>
                      </a:lnTo>
                      <a:lnTo>
                        <a:pt x="404812" y="759587"/>
                      </a:lnTo>
                      <a:lnTo>
                        <a:pt x="0" y="759587"/>
                      </a:lnTo>
                      <a:lnTo>
                        <a:pt x="0" y="253237"/>
                      </a:lnTo>
                      <a:close/>
                    </a:path>
                  </a:pathLst>
                </a:custGeom>
                <a:solidFill>
                  <a:srgbClr val="009900"/>
                </a:solidFill>
                <a:ln w="25400">
                  <a:solidFill>
                    <a:srgbClr val="000000"/>
                  </a:solidFill>
                </a:ln>
              </p:spPr>
              <p:txBody>
                <a:bodyPr wrap="square" lIns="0" tIns="0" rIns="0" bIns="0" rtlCol="0"/>
                <a:lstStyle/>
                <a:p>
                  <a:endParaRPr>
                    <a:solidFill>
                      <a:schemeClr val="bg1"/>
                    </a:solidFill>
                  </a:endParaRPr>
                </a:p>
              </p:txBody>
            </p:sp>
            <p:sp>
              <p:nvSpPr>
                <p:cNvPr id="20" name="object 20"/>
                <p:cNvSpPr txBox="1"/>
                <p:nvPr/>
              </p:nvSpPr>
              <p:spPr>
                <a:xfrm>
                  <a:off x="320865" y="3399790"/>
                  <a:ext cx="450215" cy="421640"/>
                </a:xfrm>
                <a:prstGeom prst="rect">
                  <a:avLst/>
                </a:prstGeom>
              </p:spPr>
              <p:txBody>
                <a:bodyPr vert="horz" wrap="square" lIns="0" tIns="12065" rIns="0" bIns="0" rtlCol="0">
                  <a:spAutoFit/>
                </a:bodyPr>
                <a:lstStyle/>
                <a:p>
                  <a:pPr marL="161925" marR="5080" indent="-149860">
                    <a:lnSpc>
                      <a:spcPct val="100000"/>
                    </a:lnSpc>
                    <a:spcBef>
                      <a:spcPts val="95"/>
                    </a:spcBef>
                  </a:pPr>
                  <a:r>
                    <a:rPr sz="1300" b="1" spc="-30" dirty="0">
                      <a:solidFill>
                        <a:schemeClr val="bg1"/>
                      </a:solidFill>
                      <a:latin typeface="Calibri"/>
                      <a:cs typeface="Calibri"/>
                    </a:rPr>
                    <a:t>P</a:t>
                  </a:r>
                  <a:r>
                    <a:rPr sz="1300" b="1" spc="-10" dirty="0">
                      <a:solidFill>
                        <a:schemeClr val="bg1"/>
                      </a:solidFill>
                      <a:latin typeface="Calibri"/>
                      <a:cs typeface="Calibri"/>
                    </a:rPr>
                    <a:t>o</a:t>
                  </a:r>
                  <a:r>
                    <a:rPr sz="1300" b="1" spc="-20" dirty="0">
                      <a:solidFill>
                        <a:schemeClr val="bg1"/>
                      </a:solidFill>
                      <a:latin typeface="Calibri"/>
                      <a:cs typeface="Calibri"/>
                    </a:rPr>
                    <a:t>w</a:t>
                  </a:r>
                  <a:r>
                    <a:rPr sz="1300" b="1" spc="-5" dirty="0">
                      <a:solidFill>
                        <a:schemeClr val="bg1"/>
                      </a:solidFill>
                      <a:latin typeface="Calibri"/>
                      <a:cs typeface="Calibri"/>
                    </a:rPr>
                    <a:t>er  </a:t>
                  </a:r>
                  <a:r>
                    <a:rPr sz="1300" b="1" spc="-10" dirty="0">
                      <a:solidFill>
                        <a:schemeClr val="bg1"/>
                      </a:solidFill>
                      <a:latin typeface="Calibri"/>
                      <a:cs typeface="Calibri"/>
                    </a:rPr>
                    <a:t>In</a:t>
                  </a:r>
                  <a:endParaRPr sz="1300" b="1" dirty="0">
                    <a:solidFill>
                      <a:schemeClr val="bg1"/>
                    </a:solidFill>
                    <a:latin typeface="Calibri"/>
                    <a:cs typeface="Calibri"/>
                  </a:endParaRPr>
                </a:p>
              </p:txBody>
            </p:sp>
            <p:sp>
              <p:nvSpPr>
                <p:cNvPr id="21" name="object 21"/>
                <p:cNvSpPr/>
                <p:nvPr/>
              </p:nvSpPr>
              <p:spPr>
                <a:xfrm>
                  <a:off x="1474977" y="3996944"/>
                  <a:ext cx="118110" cy="607695"/>
                </a:xfrm>
                <a:custGeom>
                  <a:avLst/>
                  <a:gdLst/>
                  <a:ahLst/>
                  <a:cxnLst/>
                  <a:rect l="l" t="t" r="r" b="b"/>
                  <a:pathLst>
                    <a:path w="118109" h="607695">
                      <a:moveTo>
                        <a:pt x="58928" y="50346"/>
                      </a:moveTo>
                      <a:lnTo>
                        <a:pt x="46228" y="72117"/>
                      </a:lnTo>
                      <a:lnTo>
                        <a:pt x="46228" y="607694"/>
                      </a:lnTo>
                      <a:lnTo>
                        <a:pt x="71628" y="607694"/>
                      </a:lnTo>
                      <a:lnTo>
                        <a:pt x="71628" y="72117"/>
                      </a:lnTo>
                      <a:lnTo>
                        <a:pt x="58928" y="50346"/>
                      </a:lnTo>
                      <a:close/>
                    </a:path>
                    <a:path w="118109" h="607695">
                      <a:moveTo>
                        <a:pt x="58928" y="0"/>
                      </a:moveTo>
                      <a:lnTo>
                        <a:pt x="0" y="101091"/>
                      </a:lnTo>
                      <a:lnTo>
                        <a:pt x="2031" y="108838"/>
                      </a:lnTo>
                      <a:lnTo>
                        <a:pt x="8128" y="112394"/>
                      </a:lnTo>
                      <a:lnTo>
                        <a:pt x="14096" y="115950"/>
                      </a:lnTo>
                      <a:lnTo>
                        <a:pt x="21971" y="113918"/>
                      </a:lnTo>
                      <a:lnTo>
                        <a:pt x="25400" y="107822"/>
                      </a:lnTo>
                      <a:lnTo>
                        <a:pt x="46228" y="72117"/>
                      </a:lnTo>
                      <a:lnTo>
                        <a:pt x="46228" y="25272"/>
                      </a:lnTo>
                      <a:lnTo>
                        <a:pt x="73659" y="25272"/>
                      </a:lnTo>
                      <a:lnTo>
                        <a:pt x="58928" y="0"/>
                      </a:lnTo>
                      <a:close/>
                    </a:path>
                    <a:path w="118109" h="607695">
                      <a:moveTo>
                        <a:pt x="73659" y="25272"/>
                      </a:moveTo>
                      <a:lnTo>
                        <a:pt x="71628" y="25272"/>
                      </a:lnTo>
                      <a:lnTo>
                        <a:pt x="71628" y="72117"/>
                      </a:lnTo>
                      <a:lnTo>
                        <a:pt x="96012" y="113918"/>
                      </a:lnTo>
                      <a:lnTo>
                        <a:pt x="103759" y="115950"/>
                      </a:lnTo>
                      <a:lnTo>
                        <a:pt x="109728" y="112394"/>
                      </a:lnTo>
                      <a:lnTo>
                        <a:pt x="115824" y="108838"/>
                      </a:lnTo>
                      <a:lnTo>
                        <a:pt x="117856" y="101091"/>
                      </a:lnTo>
                      <a:lnTo>
                        <a:pt x="73659" y="25272"/>
                      </a:lnTo>
                      <a:close/>
                    </a:path>
                    <a:path w="118109" h="607695">
                      <a:moveTo>
                        <a:pt x="71628" y="25272"/>
                      </a:moveTo>
                      <a:lnTo>
                        <a:pt x="46228" y="25272"/>
                      </a:lnTo>
                      <a:lnTo>
                        <a:pt x="46228" y="72117"/>
                      </a:lnTo>
                      <a:lnTo>
                        <a:pt x="58928" y="50346"/>
                      </a:lnTo>
                      <a:lnTo>
                        <a:pt x="48006" y="31622"/>
                      </a:lnTo>
                      <a:lnTo>
                        <a:pt x="71628" y="31622"/>
                      </a:lnTo>
                      <a:lnTo>
                        <a:pt x="71628" y="25272"/>
                      </a:lnTo>
                      <a:close/>
                    </a:path>
                    <a:path w="118109" h="607695">
                      <a:moveTo>
                        <a:pt x="71628" y="31622"/>
                      </a:moveTo>
                      <a:lnTo>
                        <a:pt x="69850" y="31622"/>
                      </a:lnTo>
                      <a:lnTo>
                        <a:pt x="58928" y="50346"/>
                      </a:lnTo>
                      <a:lnTo>
                        <a:pt x="71628" y="72117"/>
                      </a:lnTo>
                      <a:lnTo>
                        <a:pt x="71628" y="31622"/>
                      </a:lnTo>
                      <a:close/>
                    </a:path>
                    <a:path w="118109" h="607695">
                      <a:moveTo>
                        <a:pt x="69850" y="31622"/>
                      </a:moveTo>
                      <a:lnTo>
                        <a:pt x="48006" y="31622"/>
                      </a:lnTo>
                      <a:lnTo>
                        <a:pt x="58928" y="50346"/>
                      </a:lnTo>
                      <a:lnTo>
                        <a:pt x="69850" y="31622"/>
                      </a:lnTo>
                      <a:close/>
                    </a:path>
                  </a:pathLst>
                </a:custGeom>
                <a:solidFill>
                  <a:srgbClr val="000000"/>
                </a:solidFill>
              </p:spPr>
              <p:txBody>
                <a:bodyPr wrap="square" lIns="0" tIns="0" rIns="0" bIns="0" rtlCol="0"/>
                <a:lstStyle/>
                <a:p>
                  <a:endParaRPr/>
                </a:p>
              </p:txBody>
            </p:sp>
            <p:sp>
              <p:nvSpPr>
                <p:cNvPr id="23" name="object 23"/>
                <p:cNvSpPr/>
                <p:nvPr/>
              </p:nvSpPr>
              <p:spPr>
                <a:xfrm>
                  <a:off x="1474977" y="5313553"/>
                  <a:ext cx="118110" cy="506730"/>
                </a:xfrm>
                <a:custGeom>
                  <a:avLst/>
                  <a:gdLst/>
                  <a:ahLst/>
                  <a:cxnLst/>
                  <a:rect l="l" t="t" r="r" b="b"/>
                  <a:pathLst>
                    <a:path w="118109" h="506729">
                      <a:moveTo>
                        <a:pt x="58928" y="50346"/>
                      </a:moveTo>
                      <a:lnTo>
                        <a:pt x="46228" y="72117"/>
                      </a:lnTo>
                      <a:lnTo>
                        <a:pt x="46228" y="506501"/>
                      </a:lnTo>
                      <a:lnTo>
                        <a:pt x="71628" y="506501"/>
                      </a:lnTo>
                      <a:lnTo>
                        <a:pt x="71628" y="72117"/>
                      </a:lnTo>
                      <a:lnTo>
                        <a:pt x="58928" y="50346"/>
                      </a:lnTo>
                      <a:close/>
                    </a:path>
                    <a:path w="118109" h="506729">
                      <a:moveTo>
                        <a:pt x="58928" y="0"/>
                      </a:moveTo>
                      <a:lnTo>
                        <a:pt x="0" y="101092"/>
                      </a:lnTo>
                      <a:lnTo>
                        <a:pt x="2031" y="108839"/>
                      </a:lnTo>
                      <a:lnTo>
                        <a:pt x="8128" y="112395"/>
                      </a:lnTo>
                      <a:lnTo>
                        <a:pt x="14096" y="115951"/>
                      </a:lnTo>
                      <a:lnTo>
                        <a:pt x="21971" y="113919"/>
                      </a:lnTo>
                      <a:lnTo>
                        <a:pt x="25400" y="107823"/>
                      </a:lnTo>
                      <a:lnTo>
                        <a:pt x="46227" y="72117"/>
                      </a:lnTo>
                      <a:lnTo>
                        <a:pt x="46228" y="25273"/>
                      </a:lnTo>
                      <a:lnTo>
                        <a:pt x="73659" y="25273"/>
                      </a:lnTo>
                      <a:lnTo>
                        <a:pt x="58928" y="0"/>
                      </a:lnTo>
                      <a:close/>
                    </a:path>
                    <a:path w="118109" h="506729">
                      <a:moveTo>
                        <a:pt x="73659" y="25273"/>
                      </a:moveTo>
                      <a:lnTo>
                        <a:pt x="71628" y="25273"/>
                      </a:lnTo>
                      <a:lnTo>
                        <a:pt x="71628" y="72117"/>
                      </a:lnTo>
                      <a:lnTo>
                        <a:pt x="96012" y="113919"/>
                      </a:lnTo>
                      <a:lnTo>
                        <a:pt x="103759" y="115951"/>
                      </a:lnTo>
                      <a:lnTo>
                        <a:pt x="109728" y="112395"/>
                      </a:lnTo>
                      <a:lnTo>
                        <a:pt x="115824" y="108839"/>
                      </a:lnTo>
                      <a:lnTo>
                        <a:pt x="117856" y="101092"/>
                      </a:lnTo>
                      <a:lnTo>
                        <a:pt x="73659" y="25273"/>
                      </a:lnTo>
                      <a:close/>
                    </a:path>
                    <a:path w="118109" h="506729">
                      <a:moveTo>
                        <a:pt x="71628" y="25273"/>
                      </a:moveTo>
                      <a:lnTo>
                        <a:pt x="46228" y="25273"/>
                      </a:lnTo>
                      <a:lnTo>
                        <a:pt x="46228" y="72117"/>
                      </a:lnTo>
                      <a:lnTo>
                        <a:pt x="58928" y="50346"/>
                      </a:lnTo>
                      <a:lnTo>
                        <a:pt x="48006" y="31623"/>
                      </a:lnTo>
                      <a:lnTo>
                        <a:pt x="71628" y="31623"/>
                      </a:lnTo>
                      <a:lnTo>
                        <a:pt x="71628" y="25273"/>
                      </a:lnTo>
                      <a:close/>
                    </a:path>
                    <a:path w="118109" h="506729">
                      <a:moveTo>
                        <a:pt x="71628" y="31623"/>
                      </a:moveTo>
                      <a:lnTo>
                        <a:pt x="69850" y="31623"/>
                      </a:lnTo>
                      <a:lnTo>
                        <a:pt x="58928" y="50346"/>
                      </a:lnTo>
                      <a:lnTo>
                        <a:pt x="71628" y="72117"/>
                      </a:lnTo>
                      <a:lnTo>
                        <a:pt x="71628" y="31623"/>
                      </a:lnTo>
                      <a:close/>
                    </a:path>
                    <a:path w="118109" h="506729">
                      <a:moveTo>
                        <a:pt x="69850" y="31623"/>
                      </a:moveTo>
                      <a:lnTo>
                        <a:pt x="48006" y="31623"/>
                      </a:lnTo>
                      <a:lnTo>
                        <a:pt x="58928" y="50346"/>
                      </a:lnTo>
                      <a:lnTo>
                        <a:pt x="69850" y="31623"/>
                      </a:lnTo>
                      <a:close/>
                    </a:path>
                  </a:pathLst>
                </a:custGeom>
                <a:solidFill>
                  <a:srgbClr val="000000"/>
                </a:solidFill>
              </p:spPr>
              <p:txBody>
                <a:bodyPr wrap="square" lIns="0" tIns="0" rIns="0" bIns="0" rtlCol="0"/>
                <a:lstStyle/>
                <a:p>
                  <a:endParaRPr/>
                </a:p>
              </p:txBody>
            </p:sp>
            <p:sp>
              <p:nvSpPr>
                <p:cNvPr id="24" name="object 24"/>
                <p:cNvSpPr/>
                <p:nvPr/>
              </p:nvSpPr>
              <p:spPr>
                <a:xfrm>
                  <a:off x="5347970" y="3997071"/>
                  <a:ext cx="0" cy="962660"/>
                </a:xfrm>
                <a:custGeom>
                  <a:avLst/>
                  <a:gdLst/>
                  <a:ahLst/>
                  <a:cxnLst/>
                  <a:rect l="l" t="t" r="r" b="b"/>
                  <a:pathLst>
                    <a:path h="962660">
                      <a:moveTo>
                        <a:pt x="0" y="0"/>
                      </a:moveTo>
                      <a:lnTo>
                        <a:pt x="0" y="962151"/>
                      </a:lnTo>
                    </a:path>
                  </a:pathLst>
                </a:custGeom>
                <a:ln w="25400">
                  <a:solidFill>
                    <a:srgbClr val="000000"/>
                  </a:solidFill>
                </a:ln>
              </p:spPr>
              <p:txBody>
                <a:bodyPr wrap="square" lIns="0" tIns="0" rIns="0" bIns="0" rtlCol="0"/>
                <a:lstStyle/>
                <a:p>
                  <a:endParaRPr/>
                </a:p>
              </p:txBody>
            </p:sp>
            <p:sp>
              <p:nvSpPr>
                <p:cNvPr id="25" name="object 25"/>
                <p:cNvSpPr/>
                <p:nvPr/>
              </p:nvSpPr>
              <p:spPr>
                <a:xfrm>
                  <a:off x="4585334" y="4900167"/>
                  <a:ext cx="762635" cy="118110"/>
                </a:xfrm>
                <a:custGeom>
                  <a:avLst/>
                  <a:gdLst/>
                  <a:ahLst/>
                  <a:cxnLst/>
                  <a:rect l="l" t="t" r="r" b="b"/>
                  <a:pathLst>
                    <a:path w="762635" h="118110">
                      <a:moveTo>
                        <a:pt x="101091" y="0"/>
                      </a:moveTo>
                      <a:lnTo>
                        <a:pt x="95123" y="3555"/>
                      </a:lnTo>
                      <a:lnTo>
                        <a:pt x="0" y="59054"/>
                      </a:lnTo>
                      <a:lnTo>
                        <a:pt x="95123" y="114426"/>
                      </a:lnTo>
                      <a:lnTo>
                        <a:pt x="101091" y="117982"/>
                      </a:lnTo>
                      <a:lnTo>
                        <a:pt x="108838" y="115950"/>
                      </a:lnTo>
                      <a:lnTo>
                        <a:pt x="115950" y="103758"/>
                      </a:lnTo>
                      <a:lnTo>
                        <a:pt x="113918" y="96011"/>
                      </a:lnTo>
                      <a:lnTo>
                        <a:pt x="72335" y="71754"/>
                      </a:lnTo>
                      <a:lnTo>
                        <a:pt x="25273" y="71754"/>
                      </a:lnTo>
                      <a:lnTo>
                        <a:pt x="25273" y="46354"/>
                      </a:lnTo>
                      <a:lnTo>
                        <a:pt x="72117" y="46354"/>
                      </a:lnTo>
                      <a:lnTo>
                        <a:pt x="113918" y="21970"/>
                      </a:lnTo>
                      <a:lnTo>
                        <a:pt x="115950" y="14223"/>
                      </a:lnTo>
                      <a:lnTo>
                        <a:pt x="112394" y="8127"/>
                      </a:lnTo>
                      <a:lnTo>
                        <a:pt x="108838" y="2158"/>
                      </a:lnTo>
                      <a:lnTo>
                        <a:pt x="101091" y="0"/>
                      </a:lnTo>
                      <a:close/>
                    </a:path>
                    <a:path w="762635" h="118110">
                      <a:moveTo>
                        <a:pt x="72117" y="46354"/>
                      </a:moveTo>
                      <a:lnTo>
                        <a:pt x="25273" y="46354"/>
                      </a:lnTo>
                      <a:lnTo>
                        <a:pt x="25273" y="71754"/>
                      </a:lnTo>
                      <a:lnTo>
                        <a:pt x="72335" y="71754"/>
                      </a:lnTo>
                      <a:lnTo>
                        <a:pt x="69287" y="69976"/>
                      </a:lnTo>
                      <a:lnTo>
                        <a:pt x="31623" y="69976"/>
                      </a:lnTo>
                      <a:lnTo>
                        <a:pt x="31623" y="48005"/>
                      </a:lnTo>
                      <a:lnTo>
                        <a:pt x="69287" y="48005"/>
                      </a:lnTo>
                      <a:lnTo>
                        <a:pt x="72117" y="46354"/>
                      </a:lnTo>
                      <a:close/>
                    </a:path>
                    <a:path w="762635" h="118110">
                      <a:moveTo>
                        <a:pt x="762635" y="46354"/>
                      </a:moveTo>
                      <a:lnTo>
                        <a:pt x="72117" y="46354"/>
                      </a:lnTo>
                      <a:lnTo>
                        <a:pt x="50455" y="58991"/>
                      </a:lnTo>
                      <a:lnTo>
                        <a:pt x="72335" y="71754"/>
                      </a:lnTo>
                      <a:lnTo>
                        <a:pt x="762635" y="71754"/>
                      </a:lnTo>
                      <a:lnTo>
                        <a:pt x="762635" y="46354"/>
                      </a:lnTo>
                      <a:close/>
                    </a:path>
                    <a:path w="762635" h="118110">
                      <a:moveTo>
                        <a:pt x="31623" y="48005"/>
                      </a:moveTo>
                      <a:lnTo>
                        <a:pt x="31623" y="69976"/>
                      </a:lnTo>
                      <a:lnTo>
                        <a:pt x="50455" y="58991"/>
                      </a:lnTo>
                      <a:lnTo>
                        <a:pt x="31623" y="48005"/>
                      </a:lnTo>
                      <a:close/>
                    </a:path>
                    <a:path w="762635" h="118110">
                      <a:moveTo>
                        <a:pt x="50455" y="58991"/>
                      </a:moveTo>
                      <a:lnTo>
                        <a:pt x="31623" y="69976"/>
                      </a:lnTo>
                      <a:lnTo>
                        <a:pt x="69287" y="69976"/>
                      </a:lnTo>
                      <a:lnTo>
                        <a:pt x="50455" y="58991"/>
                      </a:lnTo>
                      <a:close/>
                    </a:path>
                    <a:path w="762635" h="118110">
                      <a:moveTo>
                        <a:pt x="69287" y="48005"/>
                      </a:moveTo>
                      <a:lnTo>
                        <a:pt x="31623" y="48005"/>
                      </a:lnTo>
                      <a:lnTo>
                        <a:pt x="50455" y="58991"/>
                      </a:lnTo>
                      <a:lnTo>
                        <a:pt x="69287" y="48005"/>
                      </a:lnTo>
                      <a:close/>
                    </a:path>
                  </a:pathLst>
                </a:custGeom>
                <a:solidFill>
                  <a:srgbClr val="000000"/>
                </a:solidFill>
              </p:spPr>
              <p:txBody>
                <a:bodyPr wrap="square" lIns="0" tIns="0" rIns="0" bIns="0" rtlCol="0"/>
                <a:lstStyle/>
                <a:p>
                  <a:endParaRPr/>
                </a:p>
              </p:txBody>
            </p:sp>
            <p:sp>
              <p:nvSpPr>
                <p:cNvPr id="26" name="object 26"/>
                <p:cNvSpPr/>
                <p:nvPr/>
              </p:nvSpPr>
              <p:spPr>
                <a:xfrm>
                  <a:off x="2788539" y="4959222"/>
                  <a:ext cx="784225" cy="0"/>
                </a:xfrm>
                <a:custGeom>
                  <a:avLst/>
                  <a:gdLst/>
                  <a:ahLst/>
                  <a:cxnLst/>
                  <a:rect l="l" t="t" r="r" b="b"/>
                  <a:pathLst>
                    <a:path w="784225">
                      <a:moveTo>
                        <a:pt x="784225" y="0"/>
                      </a:moveTo>
                      <a:lnTo>
                        <a:pt x="0" y="0"/>
                      </a:lnTo>
                    </a:path>
                  </a:pathLst>
                </a:custGeom>
                <a:ln w="25400">
                  <a:solidFill>
                    <a:srgbClr val="000000"/>
                  </a:solidFill>
                </a:ln>
              </p:spPr>
              <p:txBody>
                <a:bodyPr wrap="square" lIns="0" tIns="0" rIns="0" bIns="0" rtlCol="0"/>
                <a:lstStyle/>
                <a:p>
                  <a:endParaRPr/>
                </a:p>
              </p:txBody>
            </p:sp>
            <p:sp>
              <p:nvSpPr>
                <p:cNvPr id="27" name="object 27"/>
                <p:cNvSpPr/>
                <p:nvPr/>
              </p:nvSpPr>
              <p:spPr>
                <a:xfrm>
                  <a:off x="2740914" y="3996944"/>
                  <a:ext cx="118110" cy="962660"/>
                </a:xfrm>
                <a:custGeom>
                  <a:avLst/>
                  <a:gdLst/>
                  <a:ahLst/>
                  <a:cxnLst/>
                  <a:rect l="l" t="t" r="r" b="b"/>
                  <a:pathLst>
                    <a:path w="118110" h="962660">
                      <a:moveTo>
                        <a:pt x="58864" y="50455"/>
                      </a:moveTo>
                      <a:lnTo>
                        <a:pt x="46228" y="72117"/>
                      </a:lnTo>
                      <a:lnTo>
                        <a:pt x="46228" y="962278"/>
                      </a:lnTo>
                      <a:lnTo>
                        <a:pt x="71628" y="962278"/>
                      </a:lnTo>
                      <a:lnTo>
                        <a:pt x="71628" y="72335"/>
                      </a:lnTo>
                      <a:lnTo>
                        <a:pt x="58864" y="50455"/>
                      </a:lnTo>
                      <a:close/>
                    </a:path>
                    <a:path w="118110" h="962660">
                      <a:moveTo>
                        <a:pt x="58928" y="0"/>
                      </a:moveTo>
                      <a:lnTo>
                        <a:pt x="3429" y="94995"/>
                      </a:lnTo>
                      <a:lnTo>
                        <a:pt x="0" y="101091"/>
                      </a:lnTo>
                      <a:lnTo>
                        <a:pt x="2031" y="108838"/>
                      </a:lnTo>
                      <a:lnTo>
                        <a:pt x="8000" y="112394"/>
                      </a:lnTo>
                      <a:lnTo>
                        <a:pt x="14097" y="115950"/>
                      </a:lnTo>
                      <a:lnTo>
                        <a:pt x="21843" y="113918"/>
                      </a:lnTo>
                      <a:lnTo>
                        <a:pt x="46228" y="72117"/>
                      </a:lnTo>
                      <a:lnTo>
                        <a:pt x="46228" y="25272"/>
                      </a:lnTo>
                      <a:lnTo>
                        <a:pt x="73659" y="25272"/>
                      </a:lnTo>
                      <a:lnTo>
                        <a:pt x="58928" y="0"/>
                      </a:lnTo>
                      <a:close/>
                    </a:path>
                    <a:path w="118110" h="962660">
                      <a:moveTo>
                        <a:pt x="73659" y="25272"/>
                      </a:moveTo>
                      <a:lnTo>
                        <a:pt x="71628" y="25272"/>
                      </a:lnTo>
                      <a:lnTo>
                        <a:pt x="71628" y="72335"/>
                      </a:lnTo>
                      <a:lnTo>
                        <a:pt x="95885" y="113918"/>
                      </a:lnTo>
                      <a:lnTo>
                        <a:pt x="103631" y="115950"/>
                      </a:lnTo>
                      <a:lnTo>
                        <a:pt x="115824" y="108838"/>
                      </a:lnTo>
                      <a:lnTo>
                        <a:pt x="117856" y="101091"/>
                      </a:lnTo>
                      <a:lnTo>
                        <a:pt x="73659" y="25272"/>
                      </a:lnTo>
                      <a:close/>
                    </a:path>
                    <a:path w="118110" h="962660">
                      <a:moveTo>
                        <a:pt x="71628" y="31622"/>
                      </a:moveTo>
                      <a:lnTo>
                        <a:pt x="69850" y="31622"/>
                      </a:lnTo>
                      <a:lnTo>
                        <a:pt x="58864" y="50455"/>
                      </a:lnTo>
                      <a:lnTo>
                        <a:pt x="71628" y="72335"/>
                      </a:lnTo>
                      <a:lnTo>
                        <a:pt x="71628" y="31622"/>
                      </a:lnTo>
                      <a:close/>
                    </a:path>
                    <a:path w="118110" h="962660">
                      <a:moveTo>
                        <a:pt x="71628" y="25272"/>
                      </a:moveTo>
                      <a:lnTo>
                        <a:pt x="46228" y="25272"/>
                      </a:lnTo>
                      <a:lnTo>
                        <a:pt x="46228" y="72117"/>
                      </a:lnTo>
                      <a:lnTo>
                        <a:pt x="58864" y="50455"/>
                      </a:lnTo>
                      <a:lnTo>
                        <a:pt x="47879" y="31622"/>
                      </a:lnTo>
                      <a:lnTo>
                        <a:pt x="71628" y="31622"/>
                      </a:lnTo>
                      <a:lnTo>
                        <a:pt x="71628" y="25272"/>
                      </a:lnTo>
                      <a:close/>
                    </a:path>
                    <a:path w="118110" h="962660">
                      <a:moveTo>
                        <a:pt x="69850" y="31622"/>
                      </a:moveTo>
                      <a:lnTo>
                        <a:pt x="47879" y="31622"/>
                      </a:lnTo>
                      <a:lnTo>
                        <a:pt x="58864" y="50455"/>
                      </a:lnTo>
                      <a:lnTo>
                        <a:pt x="69850" y="31622"/>
                      </a:lnTo>
                      <a:close/>
                    </a:path>
                  </a:pathLst>
                </a:custGeom>
                <a:solidFill>
                  <a:srgbClr val="000000"/>
                </a:solidFill>
              </p:spPr>
              <p:txBody>
                <a:bodyPr wrap="square" lIns="0" tIns="0" rIns="0" bIns="0" rtlCol="0"/>
                <a:lstStyle/>
                <a:p>
                  <a:endParaRPr/>
                </a:p>
              </p:txBody>
            </p:sp>
            <p:sp>
              <p:nvSpPr>
                <p:cNvPr id="28" name="object 28"/>
                <p:cNvSpPr/>
                <p:nvPr/>
              </p:nvSpPr>
              <p:spPr>
                <a:xfrm>
                  <a:off x="1533905" y="2325877"/>
                  <a:ext cx="0" cy="962660"/>
                </a:xfrm>
                <a:custGeom>
                  <a:avLst/>
                  <a:gdLst/>
                  <a:ahLst/>
                  <a:cxnLst/>
                  <a:rect l="l" t="t" r="r" b="b"/>
                  <a:pathLst>
                    <a:path h="962660">
                      <a:moveTo>
                        <a:pt x="0" y="962151"/>
                      </a:moveTo>
                      <a:lnTo>
                        <a:pt x="0" y="0"/>
                      </a:lnTo>
                    </a:path>
                  </a:pathLst>
                </a:custGeom>
                <a:ln w="25400">
                  <a:solidFill>
                    <a:srgbClr val="000000"/>
                  </a:solidFill>
                </a:ln>
              </p:spPr>
              <p:txBody>
                <a:bodyPr wrap="square" lIns="0" tIns="0" rIns="0" bIns="0" rtlCol="0"/>
                <a:lstStyle/>
                <a:p>
                  <a:endParaRPr/>
                </a:p>
              </p:txBody>
            </p:sp>
            <p:sp>
              <p:nvSpPr>
                <p:cNvPr id="29" name="object 29"/>
                <p:cNvSpPr/>
                <p:nvPr/>
              </p:nvSpPr>
              <p:spPr>
                <a:xfrm>
                  <a:off x="1533905" y="2266950"/>
                  <a:ext cx="2038985" cy="118110"/>
                </a:xfrm>
                <a:custGeom>
                  <a:avLst/>
                  <a:gdLst/>
                  <a:ahLst/>
                  <a:cxnLst/>
                  <a:rect l="l" t="t" r="r" b="b"/>
                  <a:pathLst>
                    <a:path w="2038985" h="118110">
                      <a:moveTo>
                        <a:pt x="1988402" y="58991"/>
                      </a:moveTo>
                      <a:lnTo>
                        <a:pt x="1931034" y="92455"/>
                      </a:lnTo>
                      <a:lnTo>
                        <a:pt x="1925066" y="96012"/>
                      </a:lnTo>
                      <a:lnTo>
                        <a:pt x="1923033" y="103759"/>
                      </a:lnTo>
                      <a:lnTo>
                        <a:pt x="1926463" y="109854"/>
                      </a:lnTo>
                      <a:lnTo>
                        <a:pt x="1930019" y="115824"/>
                      </a:lnTo>
                      <a:lnTo>
                        <a:pt x="1937766" y="117855"/>
                      </a:lnTo>
                      <a:lnTo>
                        <a:pt x="1943861" y="114426"/>
                      </a:lnTo>
                      <a:lnTo>
                        <a:pt x="2017119" y="71627"/>
                      </a:lnTo>
                      <a:lnTo>
                        <a:pt x="2013711" y="71627"/>
                      </a:lnTo>
                      <a:lnTo>
                        <a:pt x="2013711" y="69976"/>
                      </a:lnTo>
                      <a:lnTo>
                        <a:pt x="2007234" y="69976"/>
                      </a:lnTo>
                      <a:lnTo>
                        <a:pt x="1988402" y="58991"/>
                      </a:lnTo>
                      <a:close/>
                    </a:path>
                    <a:path w="2038985" h="118110">
                      <a:moveTo>
                        <a:pt x="1966522" y="46227"/>
                      </a:moveTo>
                      <a:lnTo>
                        <a:pt x="0" y="46227"/>
                      </a:lnTo>
                      <a:lnTo>
                        <a:pt x="0" y="71627"/>
                      </a:lnTo>
                      <a:lnTo>
                        <a:pt x="1966740" y="71627"/>
                      </a:lnTo>
                      <a:lnTo>
                        <a:pt x="1988402" y="58991"/>
                      </a:lnTo>
                      <a:lnTo>
                        <a:pt x="1966522" y="46227"/>
                      </a:lnTo>
                      <a:close/>
                    </a:path>
                    <a:path w="2038985" h="118110">
                      <a:moveTo>
                        <a:pt x="2017070" y="46227"/>
                      </a:moveTo>
                      <a:lnTo>
                        <a:pt x="2013711" y="46227"/>
                      </a:lnTo>
                      <a:lnTo>
                        <a:pt x="2013711" y="71627"/>
                      </a:lnTo>
                      <a:lnTo>
                        <a:pt x="2017119" y="71627"/>
                      </a:lnTo>
                      <a:lnTo>
                        <a:pt x="2038858" y="58927"/>
                      </a:lnTo>
                      <a:lnTo>
                        <a:pt x="2017070" y="46227"/>
                      </a:lnTo>
                      <a:close/>
                    </a:path>
                    <a:path w="2038985" h="118110">
                      <a:moveTo>
                        <a:pt x="2007234" y="48005"/>
                      </a:moveTo>
                      <a:lnTo>
                        <a:pt x="1988402" y="58991"/>
                      </a:lnTo>
                      <a:lnTo>
                        <a:pt x="2007234" y="69976"/>
                      </a:lnTo>
                      <a:lnTo>
                        <a:pt x="2007234" y="48005"/>
                      </a:lnTo>
                      <a:close/>
                    </a:path>
                    <a:path w="2038985" h="118110">
                      <a:moveTo>
                        <a:pt x="2013711" y="48005"/>
                      </a:moveTo>
                      <a:lnTo>
                        <a:pt x="2007234" y="48005"/>
                      </a:lnTo>
                      <a:lnTo>
                        <a:pt x="2007234" y="69976"/>
                      </a:lnTo>
                      <a:lnTo>
                        <a:pt x="2013711" y="69976"/>
                      </a:lnTo>
                      <a:lnTo>
                        <a:pt x="2013711" y="48005"/>
                      </a:lnTo>
                      <a:close/>
                    </a:path>
                    <a:path w="2038985" h="118110">
                      <a:moveTo>
                        <a:pt x="1937766" y="0"/>
                      </a:moveTo>
                      <a:lnTo>
                        <a:pt x="1930019" y="2032"/>
                      </a:lnTo>
                      <a:lnTo>
                        <a:pt x="1926463" y="8127"/>
                      </a:lnTo>
                      <a:lnTo>
                        <a:pt x="1923033" y="14224"/>
                      </a:lnTo>
                      <a:lnTo>
                        <a:pt x="1925066" y="21971"/>
                      </a:lnTo>
                      <a:lnTo>
                        <a:pt x="1931034" y="25526"/>
                      </a:lnTo>
                      <a:lnTo>
                        <a:pt x="1988402" y="58991"/>
                      </a:lnTo>
                      <a:lnTo>
                        <a:pt x="2007234" y="48005"/>
                      </a:lnTo>
                      <a:lnTo>
                        <a:pt x="2013711" y="48005"/>
                      </a:lnTo>
                      <a:lnTo>
                        <a:pt x="2013711" y="46227"/>
                      </a:lnTo>
                      <a:lnTo>
                        <a:pt x="2017070" y="46227"/>
                      </a:lnTo>
                      <a:lnTo>
                        <a:pt x="1937766" y="0"/>
                      </a:lnTo>
                      <a:close/>
                    </a:path>
                  </a:pathLst>
                </a:custGeom>
                <a:solidFill>
                  <a:srgbClr val="000000"/>
                </a:solidFill>
              </p:spPr>
              <p:txBody>
                <a:bodyPr wrap="square" lIns="0" tIns="0" rIns="0" bIns="0" rtlCol="0"/>
                <a:lstStyle/>
                <a:p>
                  <a:endParaRPr/>
                </a:p>
              </p:txBody>
            </p:sp>
            <p:sp>
              <p:nvSpPr>
                <p:cNvPr id="30" name="object 30"/>
                <p:cNvSpPr/>
                <p:nvPr/>
              </p:nvSpPr>
              <p:spPr>
                <a:xfrm>
                  <a:off x="4585461" y="2325877"/>
                  <a:ext cx="2042795" cy="0"/>
                </a:xfrm>
                <a:custGeom>
                  <a:avLst/>
                  <a:gdLst/>
                  <a:ahLst/>
                  <a:cxnLst/>
                  <a:rect l="l" t="t" r="r" b="b"/>
                  <a:pathLst>
                    <a:path w="2042795">
                      <a:moveTo>
                        <a:pt x="0" y="0"/>
                      </a:moveTo>
                      <a:lnTo>
                        <a:pt x="2042414" y="0"/>
                      </a:lnTo>
                    </a:path>
                  </a:pathLst>
                </a:custGeom>
                <a:ln w="25400">
                  <a:solidFill>
                    <a:srgbClr val="000000"/>
                  </a:solidFill>
                </a:ln>
              </p:spPr>
              <p:txBody>
                <a:bodyPr wrap="square" lIns="0" tIns="0" rIns="0" bIns="0" rtlCol="0"/>
                <a:lstStyle/>
                <a:p>
                  <a:endParaRPr/>
                </a:p>
              </p:txBody>
            </p:sp>
            <p:sp>
              <p:nvSpPr>
                <p:cNvPr id="31" name="object 31"/>
                <p:cNvSpPr/>
                <p:nvPr/>
              </p:nvSpPr>
              <p:spPr>
                <a:xfrm>
                  <a:off x="6568947" y="2325877"/>
                  <a:ext cx="118110" cy="962660"/>
                </a:xfrm>
                <a:custGeom>
                  <a:avLst/>
                  <a:gdLst/>
                  <a:ahLst/>
                  <a:cxnLst/>
                  <a:rect l="l" t="t" r="r" b="b"/>
                  <a:pathLst>
                    <a:path w="118109" h="962660">
                      <a:moveTo>
                        <a:pt x="14097" y="846327"/>
                      </a:moveTo>
                      <a:lnTo>
                        <a:pt x="8000" y="849884"/>
                      </a:lnTo>
                      <a:lnTo>
                        <a:pt x="2031" y="853439"/>
                      </a:lnTo>
                      <a:lnTo>
                        <a:pt x="0" y="861187"/>
                      </a:lnTo>
                      <a:lnTo>
                        <a:pt x="3428" y="867283"/>
                      </a:lnTo>
                      <a:lnTo>
                        <a:pt x="58927" y="962279"/>
                      </a:lnTo>
                      <a:lnTo>
                        <a:pt x="73659" y="937006"/>
                      </a:lnTo>
                      <a:lnTo>
                        <a:pt x="46227" y="937006"/>
                      </a:lnTo>
                      <a:lnTo>
                        <a:pt x="46100" y="889943"/>
                      </a:lnTo>
                      <a:lnTo>
                        <a:pt x="21844" y="848360"/>
                      </a:lnTo>
                      <a:lnTo>
                        <a:pt x="14097" y="846327"/>
                      </a:lnTo>
                      <a:close/>
                    </a:path>
                    <a:path w="118109" h="962660">
                      <a:moveTo>
                        <a:pt x="46227" y="890161"/>
                      </a:moveTo>
                      <a:lnTo>
                        <a:pt x="46227" y="937006"/>
                      </a:lnTo>
                      <a:lnTo>
                        <a:pt x="71627" y="937006"/>
                      </a:lnTo>
                      <a:lnTo>
                        <a:pt x="71627" y="930656"/>
                      </a:lnTo>
                      <a:lnTo>
                        <a:pt x="47878" y="930656"/>
                      </a:lnTo>
                      <a:lnTo>
                        <a:pt x="58864" y="911823"/>
                      </a:lnTo>
                      <a:lnTo>
                        <a:pt x="46227" y="890161"/>
                      </a:lnTo>
                      <a:close/>
                    </a:path>
                    <a:path w="118109" h="962660">
                      <a:moveTo>
                        <a:pt x="103758" y="846327"/>
                      </a:moveTo>
                      <a:lnTo>
                        <a:pt x="95884" y="848360"/>
                      </a:lnTo>
                      <a:lnTo>
                        <a:pt x="71627" y="889943"/>
                      </a:lnTo>
                      <a:lnTo>
                        <a:pt x="71627" y="937006"/>
                      </a:lnTo>
                      <a:lnTo>
                        <a:pt x="73659" y="937006"/>
                      </a:lnTo>
                      <a:lnTo>
                        <a:pt x="117855" y="861187"/>
                      </a:lnTo>
                      <a:lnTo>
                        <a:pt x="115824" y="853439"/>
                      </a:lnTo>
                      <a:lnTo>
                        <a:pt x="109727" y="849884"/>
                      </a:lnTo>
                      <a:lnTo>
                        <a:pt x="103758" y="846327"/>
                      </a:lnTo>
                      <a:close/>
                    </a:path>
                    <a:path w="118109" h="962660">
                      <a:moveTo>
                        <a:pt x="58864" y="911823"/>
                      </a:moveTo>
                      <a:lnTo>
                        <a:pt x="47878" y="930656"/>
                      </a:lnTo>
                      <a:lnTo>
                        <a:pt x="69850" y="930656"/>
                      </a:lnTo>
                      <a:lnTo>
                        <a:pt x="58864" y="911823"/>
                      </a:lnTo>
                      <a:close/>
                    </a:path>
                    <a:path w="118109" h="962660">
                      <a:moveTo>
                        <a:pt x="71627" y="889943"/>
                      </a:moveTo>
                      <a:lnTo>
                        <a:pt x="58864" y="911823"/>
                      </a:lnTo>
                      <a:lnTo>
                        <a:pt x="69850" y="930656"/>
                      </a:lnTo>
                      <a:lnTo>
                        <a:pt x="71627" y="930656"/>
                      </a:lnTo>
                      <a:lnTo>
                        <a:pt x="71627" y="889943"/>
                      </a:lnTo>
                      <a:close/>
                    </a:path>
                    <a:path w="118109" h="962660">
                      <a:moveTo>
                        <a:pt x="71627" y="0"/>
                      </a:moveTo>
                      <a:lnTo>
                        <a:pt x="46227" y="0"/>
                      </a:lnTo>
                      <a:lnTo>
                        <a:pt x="46227" y="890161"/>
                      </a:lnTo>
                      <a:lnTo>
                        <a:pt x="58864" y="911823"/>
                      </a:lnTo>
                      <a:lnTo>
                        <a:pt x="71500" y="890161"/>
                      </a:lnTo>
                      <a:lnTo>
                        <a:pt x="71627" y="0"/>
                      </a:lnTo>
                      <a:close/>
                    </a:path>
                  </a:pathLst>
                </a:custGeom>
                <a:solidFill>
                  <a:srgbClr val="000000"/>
                </a:solidFill>
              </p:spPr>
              <p:txBody>
                <a:bodyPr wrap="square" lIns="0" tIns="0" rIns="0" bIns="0" rtlCol="0"/>
                <a:lstStyle/>
                <a:p>
                  <a:endParaRPr/>
                </a:p>
              </p:txBody>
            </p:sp>
            <p:sp>
              <p:nvSpPr>
                <p:cNvPr id="33" name="object 33"/>
                <p:cNvSpPr/>
                <p:nvPr/>
              </p:nvSpPr>
              <p:spPr>
                <a:xfrm>
                  <a:off x="3401568" y="1949195"/>
                  <a:ext cx="27432" cy="4228338"/>
                </a:xfrm>
                <a:prstGeom prst="rect">
                  <a:avLst/>
                </a:prstGeom>
                <a:solidFill>
                  <a:schemeClr val="bg1">
                    <a:lumMod val="50000"/>
                  </a:schemeClr>
                </a:solidFill>
              </p:spPr>
              <p:txBody>
                <a:bodyPr wrap="square" lIns="0" tIns="0" rIns="0" bIns="0" rtlCol="0"/>
                <a:lstStyle/>
                <a:p>
                  <a:endParaRPr/>
                </a:p>
              </p:txBody>
            </p:sp>
            <p:sp>
              <p:nvSpPr>
                <p:cNvPr id="35" name="object 35"/>
                <p:cNvSpPr/>
                <p:nvPr/>
              </p:nvSpPr>
              <p:spPr>
                <a:xfrm>
                  <a:off x="4696968" y="1949195"/>
                  <a:ext cx="27432" cy="4237127"/>
                </a:xfrm>
                <a:prstGeom prst="rect">
                  <a:avLst/>
                </a:prstGeom>
                <a:solidFill>
                  <a:schemeClr val="bg1">
                    <a:lumMod val="50000"/>
                  </a:schemeClr>
                </a:solidFill>
              </p:spPr>
              <p:txBody>
                <a:bodyPr wrap="square" lIns="0" tIns="0" rIns="0" bIns="0" rtlCol="0"/>
                <a:lstStyle/>
                <a:p>
                  <a:endParaRPr/>
                </a:p>
              </p:txBody>
            </p:sp>
            <p:sp>
              <p:nvSpPr>
                <p:cNvPr id="38" name="object 38"/>
                <p:cNvSpPr/>
                <p:nvPr/>
              </p:nvSpPr>
              <p:spPr>
                <a:xfrm>
                  <a:off x="5868289" y="3589782"/>
                  <a:ext cx="253365" cy="118110"/>
                </a:xfrm>
                <a:custGeom>
                  <a:avLst/>
                  <a:gdLst/>
                  <a:ahLst/>
                  <a:cxnLst/>
                  <a:rect l="l" t="t" r="r" b="b"/>
                  <a:pathLst>
                    <a:path w="253364" h="118110">
                      <a:moveTo>
                        <a:pt x="202782" y="58991"/>
                      </a:moveTo>
                      <a:lnTo>
                        <a:pt x="145414" y="92455"/>
                      </a:lnTo>
                      <a:lnTo>
                        <a:pt x="139446" y="96011"/>
                      </a:lnTo>
                      <a:lnTo>
                        <a:pt x="137413" y="103758"/>
                      </a:lnTo>
                      <a:lnTo>
                        <a:pt x="140843" y="109854"/>
                      </a:lnTo>
                      <a:lnTo>
                        <a:pt x="144399" y="115950"/>
                      </a:lnTo>
                      <a:lnTo>
                        <a:pt x="152146" y="117982"/>
                      </a:lnTo>
                      <a:lnTo>
                        <a:pt x="231449" y="71754"/>
                      </a:lnTo>
                      <a:lnTo>
                        <a:pt x="228091" y="71754"/>
                      </a:lnTo>
                      <a:lnTo>
                        <a:pt x="228091" y="69976"/>
                      </a:lnTo>
                      <a:lnTo>
                        <a:pt x="221614" y="69976"/>
                      </a:lnTo>
                      <a:lnTo>
                        <a:pt x="202782" y="58991"/>
                      </a:lnTo>
                      <a:close/>
                    </a:path>
                    <a:path w="253364" h="118110">
                      <a:moveTo>
                        <a:pt x="181120" y="46354"/>
                      </a:moveTo>
                      <a:lnTo>
                        <a:pt x="0" y="46354"/>
                      </a:lnTo>
                      <a:lnTo>
                        <a:pt x="0" y="71754"/>
                      </a:lnTo>
                      <a:lnTo>
                        <a:pt x="180902" y="71754"/>
                      </a:lnTo>
                      <a:lnTo>
                        <a:pt x="202782" y="58991"/>
                      </a:lnTo>
                      <a:lnTo>
                        <a:pt x="181120" y="46354"/>
                      </a:lnTo>
                      <a:close/>
                    </a:path>
                    <a:path w="253364" h="118110">
                      <a:moveTo>
                        <a:pt x="231497" y="46354"/>
                      </a:moveTo>
                      <a:lnTo>
                        <a:pt x="228091" y="46354"/>
                      </a:lnTo>
                      <a:lnTo>
                        <a:pt x="228091" y="71754"/>
                      </a:lnTo>
                      <a:lnTo>
                        <a:pt x="231449" y="71754"/>
                      </a:lnTo>
                      <a:lnTo>
                        <a:pt x="253237" y="59054"/>
                      </a:lnTo>
                      <a:lnTo>
                        <a:pt x="231497" y="46354"/>
                      </a:lnTo>
                      <a:close/>
                    </a:path>
                    <a:path w="253364" h="118110">
                      <a:moveTo>
                        <a:pt x="221614" y="48005"/>
                      </a:moveTo>
                      <a:lnTo>
                        <a:pt x="202782" y="58991"/>
                      </a:lnTo>
                      <a:lnTo>
                        <a:pt x="221614" y="69976"/>
                      </a:lnTo>
                      <a:lnTo>
                        <a:pt x="221614" y="48005"/>
                      </a:lnTo>
                      <a:close/>
                    </a:path>
                    <a:path w="253364" h="118110">
                      <a:moveTo>
                        <a:pt x="228091" y="48005"/>
                      </a:moveTo>
                      <a:lnTo>
                        <a:pt x="221614" y="48005"/>
                      </a:lnTo>
                      <a:lnTo>
                        <a:pt x="221614" y="69976"/>
                      </a:lnTo>
                      <a:lnTo>
                        <a:pt x="228091" y="69976"/>
                      </a:lnTo>
                      <a:lnTo>
                        <a:pt x="228091" y="48005"/>
                      </a:lnTo>
                      <a:close/>
                    </a:path>
                    <a:path w="253364" h="118110">
                      <a:moveTo>
                        <a:pt x="152146" y="0"/>
                      </a:moveTo>
                      <a:lnTo>
                        <a:pt x="144399" y="2158"/>
                      </a:lnTo>
                      <a:lnTo>
                        <a:pt x="140843" y="8127"/>
                      </a:lnTo>
                      <a:lnTo>
                        <a:pt x="137413" y="14223"/>
                      </a:lnTo>
                      <a:lnTo>
                        <a:pt x="139446" y="21970"/>
                      </a:lnTo>
                      <a:lnTo>
                        <a:pt x="145414" y="25526"/>
                      </a:lnTo>
                      <a:lnTo>
                        <a:pt x="202782" y="58991"/>
                      </a:lnTo>
                      <a:lnTo>
                        <a:pt x="221614" y="48005"/>
                      </a:lnTo>
                      <a:lnTo>
                        <a:pt x="228091" y="48005"/>
                      </a:lnTo>
                      <a:lnTo>
                        <a:pt x="228091" y="46354"/>
                      </a:lnTo>
                      <a:lnTo>
                        <a:pt x="231497" y="46354"/>
                      </a:lnTo>
                      <a:lnTo>
                        <a:pt x="152146" y="0"/>
                      </a:lnTo>
                      <a:close/>
                    </a:path>
                  </a:pathLst>
                </a:custGeom>
                <a:solidFill>
                  <a:srgbClr val="000000"/>
                </a:solidFill>
              </p:spPr>
              <p:txBody>
                <a:bodyPr wrap="square" lIns="0" tIns="0" rIns="0" bIns="0" rtlCol="0"/>
                <a:lstStyle/>
                <a:p>
                  <a:endParaRPr/>
                </a:p>
              </p:txBody>
            </p:sp>
            <p:sp>
              <p:nvSpPr>
                <p:cNvPr id="45" name="object 45"/>
                <p:cNvSpPr/>
                <p:nvPr/>
              </p:nvSpPr>
              <p:spPr>
                <a:xfrm>
                  <a:off x="6575297" y="3975226"/>
                  <a:ext cx="118110" cy="1823085"/>
                </a:xfrm>
                <a:custGeom>
                  <a:avLst/>
                  <a:gdLst/>
                  <a:ahLst/>
                  <a:cxnLst/>
                  <a:rect l="l" t="t" r="r" b="b"/>
                  <a:pathLst>
                    <a:path w="118109" h="1823085">
                      <a:moveTo>
                        <a:pt x="14224" y="1707134"/>
                      </a:moveTo>
                      <a:lnTo>
                        <a:pt x="2031" y="1714207"/>
                      </a:lnTo>
                      <a:lnTo>
                        <a:pt x="0" y="1721980"/>
                      </a:lnTo>
                      <a:lnTo>
                        <a:pt x="3555" y="1728038"/>
                      </a:lnTo>
                      <a:lnTo>
                        <a:pt x="58927" y="1823046"/>
                      </a:lnTo>
                      <a:lnTo>
                        <a:pt x="73639" y="1797862"/>
                      </a:lnTo>
                      <a:lnTo>
                        <a:pt x="46227" y="1797862"/>
                      </a:lnTo>
                      <a:lnTo>
                        <a:pt x="46227" y="1750742"/>
                      </a:lnTo>
                      <a:lnTo>
                        <a:pt x="21971" y="1709178"/>
                      </a:lnTo>
                      <a:lnTo>
                        <a:pt x="14224" y="1707134"/>
                      </a:lnTo>
                      <a:close/>
                    </a:path>
                    <a:path w="118109" h="1823085">
                      <a:moveTo>
                        <a:pt x="46227" y="1750742"/>
                      </a:moveTo>
                      <a:lnTo>
                        <a:pt x="46227" y="1797862"/>
                      </a:lnTo>
                      <a:lnTo>
                        <a:pt x="71627" y="1797862"/>
                      </a:lnTo>
                      <a:lnTo>
                        <a:pt x="71627" y="1791436"/>
                      </a:lnTo>
                      <a:lnTo>
                        <a:pt x="48005" y="1791436"/>
                      </a:lnTo>
                      <a:lnTo>
                        <a:pt x="58988" y="1772608"/>
                      </a:lnTo>
                      <a:lnTo>
                        <a:pt x="46227" y="1750742"/>
                      </a:lnTo>
                      <a:close/>
                    </a:path>
                    <a:path w="118109" h="1823085">
                      <a:moveTo>
                        <a:pt x="103758" y="1707134"/>
                      </a:moveTo>
                      <a:lnTo>
                        <a:pt x="96011" y="1709178"/>
                      </a:lnTo>
                      <a:lnTo>
                        <a:pt x="92455" y="1715236"/>
                      </a:lnTo>
                      <a:lnTo>
                        <a:pt x="71744" y="1750742"/>
                      </a:lnTo>
                      <a:lnTo>
                        <a:pt x="71627" y="1797862"/>
                      </a:lnTo>
                      <a:lnTo>
                        <a:pt x="73639" y="1797862"/>
                      </a:lnTo>
                      <a:lnTo>
                        <a:pt x="117982" y="1721980"/>
                      </a:lnTo>
                      <a:lnTo>
                        <a:pt x="115950" y="1714207"/>
                      </a:lnTo>
                      <a:lnTo>
                        <a:pt x="103758" y="1707134"/>
                      </a:lnTo>
                      <a:close/>
                    </a:path>
                    <a:path w="118109" h="1823085">
                      <a:moveTo>
                        <a:pt x="58988" y="1772608"/>
                      </a:moveTo>
                      <a:lnTo>
                        <a:pt x="48005" y="1791436"/>
                      </a:lnTo>
                      <a:lnTo>
                        <a:pt x="69976" y="1791436"/>
                      </a:lnTo>
                      <a:lnTo>
                        <a:pt x="58988" y="1772608"/>
                      </a:lnTo>
                      <a:close/>
                    </a:path>
                    <a:path w="118109" h="1823085">
                      <a:moveTo>
                        <a:pt x="71627" y="1750941"/>
                      </a:moveTo>
                      <a:lnTo>
                        <a:pt x="58988" y="1772608"/>
                      </a:lnTo>
                      <a:lnTo>
                        <a:pt x="69976" y="1791436"/>
                      </a:lnTo>
                      <a:lnTo>
                        <a:pt x="71627" y="1791436"/>
                      </a:lnTo>
                      <a:lnTo>
                        <a:pt x="71627" y="1750941"/>
                      </a:lnTo>
                      <a:close/>
                    </a:path>
                    <a:path w="118109" h="1823085">
                      <a:moveTo>
                        <a:pt x="71627" y="0"/>
                      </a:moveTo>
                      <a:lnTo>
                        <a:pt x="46227" y="0"/>
                      </a:lnTo>
                      <a:lnTo>
                        <a:pt x="46344" y="1750941"/>
                      </a:lnTo>
                      <a:lnTo>
                        <a:pt x="58988" y="1772608"/>
                      </a:lnTo>
                      <a:lnTo>
                        <a:pt x="71627" y="1750941"/>
                      </a:lnTo>
                      <a:lnTo>
                        <a:pt x="71627" y="0"/>
                      </a:lnTo>
                      <a:close/>
                    </a:path>
                  </a:pathLst>
                </a:custGeom>
                <a:solidFill>
                  <a:srgbClr val="000000"/>
                </a:solidFill>
              </p:spPr>
              <p:txBody>
                <a:bodyPr wrap="square" lIns="0" tIns="0" rIns="0" bIns="0" rtlCol="0"/>
                <a:lstStyle/>
                <a:p>
                  <a:endParaRPr/>
                </a:p>
              </p:txBody>
            </p:sp>
            <p:sp>
              <p:nvSpPr>
                <p:cNvPr id="46" name="object 46"/>
                <p:cNvSpPr txBox="1"/>
                <p:nvPr/>
              </p:nvSpPr>
              <p:spPr>
                <a:xfrm>
                  <a:off x="6378955" y="5876035"/>
                  <a:ext cx="541020" cy="228909"/>
                </a:xfrm>
                <a:prstGeom prst="rect">
                  <a:avLst/>
                </a:prstGeom>
              </p:spPr>
              <p:txBody>
                <a:bodyPr vert="horz" wrap="square" lIns="0" tIns="13335" rIns="0" bIns="0" rtlCol="0">
                  <a:spAutoFit/>
                </a:bodyPr>
                <a:lstStyle/>
                <a:p>
                  <a:pPr marL="12700">
                    <a:lnSpc>
                      <a:spcPct val="100000"/>
                    </a:lnSpc>
                    <a:spcBef>
                      <a:spcPts val="105"/>
                    </a:spcBef>
                  </a:pPr>
                  <a:r>
                    <a:rPr sz="1400" b="1" dirty="0">
                      <a:solidFill>
                        <a:srgbClr val="252525"/>
                      </a:solidFill>
                      <a:latin typeface="Calibri"/>
                      <a:cs typeface="Calibri"/>
                    </a:rPr>
                    <a:t>Air</a:t>
                  </a:r>
                  <a:r>
                    <a:rPr sz="1400" b="1" spc="-110" dirty="0">
                      <a:solidFill>
                        <a:srgbClr val="252525"/>
                      </a:solidFill>
                      <a:latin typeface="Calibri"/>
                      <a:cs typeface="Calibri"/>
                    </a:rPr>
                    <a:t> </a:t>
                  </a:r>
                  <a:r>
                    <a:rPr sz="1400" b="1" spc="-5" dirty="0">
                      <a:solidFill>
                        <a:srgbClr val="252525"/>
                      </a:solidFill>
                      <a:latin typeface="Calibri"/>
                      <a:cs typeface="Calibri"/>
                    </a:rPr>
                    <a:t>Out</a:t>
                  </a:r>
                  <a:endParaRPr sz="1400" b="1" dirty="0">
                    <a:latin typeface="Calibri"/>
                    <a:cs typeface="Calibri"/>
                  </a:endParaRPr>
                </a:p>
              </p:txBody>
            </p:sp>
            <p:sp>
              <p:nvSpPr>
                <p:cNvPr id="51" name="object 51"/>
                <p:cNvSpPr txBox="1"/>
                <p:nvPr/>
              </p:nvSpPr>
              <p:spPr>
                <a:xfrm>
                  <a:off x="2477516" y="6186322"/>
                  <a:ext cx="641350" cy="239395"/>
                </a:xfrm>
                <a:prstGeom prst="rect">
                  <a:avLst/>
                </a:prstGeom>
              </p:spPr>
              <p:txBody>
                <a:bodyPr vert="horz" wrap="square" lIns="0" tIns="13335" rIns="0" bIns="0" rtlCol="0">
                  <a:spAutoFit/>
                </a:bodyPr>
                <a:lstStyle/>
                <a:p>
                  <a:pPr marL="12700">
                    <a:lnSpc>
                      <a:spcPct val="100000"/>
                    </a:lnSpc>
                    <a:spcBef>
                      <a:spcPts val="105"/>
                    </a:spcBef>
                  </a:pPr>
                  <a:r>
                    <a:rPr sz="1400" b="1" spc="-5" dirty="0">
                      <a:solidFill>
                        <a:srgbClr val="006FC0"/>
                      </a:solidFill>
                      <a:latin typeface="Calibri"/>
                      <a:cs typeface="Calibri"/>
                    </a:rPr>
                    <a:t>CHARGE</a:t>
                  </a:r>
                  <a:endParaRPr sz="1400">
                    <a:latin typeface="Calibri"/>
                    <a:cs typeface="Calibri"/>
                  </a:endParaRPr>
                </a:p>
              </p:txBody>
            </p:sp>
            <p:sp>
              <p:nvSpPr>
                <p:cNvPr id="52" name="object 52"/>
                <p:cNvSpPr txBox="1"/>
                <p:nvPr/>
              </p:nvSpPr>
              <p:spPr>
                <a:xfrm>
                  <a:off x="3827526" y="6186322"/>
                  <a:ext cx="499745" cy="239395"/>
                </a:xfrm>
                <a:prstGeom prst="rect">
                  <a:avLst/>
                </a:prstGeom>
              </p:spPr>
              <p:txBody>
                <a:bodyPr vert="horz" wrap="square" lIns="0" tIns="13335" rIns="0" bIns="0" rtlCol="0">
                  <a:spAutoFit/>
                </a:bodyPr>
                <a:lstStyle/>
                <a:p>
                  <a:pPr marL="12700">
                    <a:lnSpc>
                      <a:spcPct val="100000"/>
                    </a:lnSpc>
                    <a:spcBef>
                      <a:spcPts val="105"/>
                    </a:spcBef>
                  </a:pPr>
                  <a:r>
                    <a:rPr sz="1400" b="1" spc="-15" dirty="0">
                      <a:solidFill>
                        <a:srgbClr val="006FC0"/>
                      </a:solidFill>
                      <a:latin typeface="Calibri"/>
                      <a:cs typeface="Calibri"/>
                    </a:rPr>
                    <a:t>S</a:t>
                  </a:r>
                  <a:r>
                    <a:rPr sz="1400" b="1" spc="-40" dirty="0">
                      <a:solidFill>
                        <a:srgbClr val="006FC0"/>
                      </a:solidFill>
                      <a:latin typeface="Calibri"/>
                      <a:cs typeface="Calibri"/>
                    </a:rPr>
                    <a:t>T</a:t>
                  </a:r>
                  <a:r>
                    <a:rPr sz="1400" b="1" spc="-5" dirty="0">
                      <a:solidFill>
                        <a:srgbClr val="006FC0"/>
                      </a:solidFill>
                      <a:latin typeface="Calibri"/>
                      <a:cs typeface="Calibri"/>
                    </a:rPr>
                    <a:t>ORE</a:t>
                  </a:r>
                  <a:endParaRPr sz="1400">
                    <a:latin typeface="Calibri"/>
                    <a:cs typeface="Calibri"/>
                  </a:endParaRPr>
                </a:p>
              </p:txBody>
            </p:sp>
            <p:sp>
              <p:nvSpPr>
                <p:cNvPr id="53" name="object 53"/>
                <p:cNvSpPr txBox="1"/>
                <p:nvPr/>
              </p:nvSpPr>
              <p:spPr>
                <a:xfrm>
                  <a:off x="4902453" y="6182664"/>
                  <a:ext cx="884555" cy="240029"/>
                </a:xfrm>
                <a:prstGeom prst="rect">
                  <a:avLst/>
                </a:prstGeom>
              </p:spPr>
              <p:txBody>
                <a:bodyPr vert="horz" wrap="square" lIns="0" tIns="13335" rIns="0" bIns="0" rtlCol="0">
                  <a:spAutoFit/>
                </a:bodyPr>
                <a:lstStyle/>
                <a:p>
                  <a:pPr marL="12700">
                    <a:lnSpc>
                      <a:spcPct val="100000"/>
                    </a:lnSpc>
                    <a:spcBef>
                      <a:spcPts val="105"/>
                    </a:spcBef>
                  </a:pPr>
                  <a:r>
                    <a:rPr sz="1400" b="1" spc="-5" dirty="0">
                      <a:solidFill>
                        <a:srgbClr val="006FC0"/>
                      </a:solidFill>
                      <a:latin typeface="Calibri"/>
                      <a:cs typeface="Calibri"/>
                    </a:rPr>
                    <a:t>DISCHARGE</a:t>
                  </a:r>
                  <a:endParaRPr sz="1400">
                    <a:latin typeface="Calibri"/>
                    <a:cs typeface="Calibri"/>
                  </a:endParaRPr>
                </a:p>
              </p:txBody>
            </p:sp>
            <p:sp>
              <p:nvSpPr>
                <p:cNvPr id="54" name="object 54"/>
                <p:cNvSpPr/>
                <p:nvPr/>
              </p:nvSpPr>
              <p:spPr>
                <a:xfrm>
                  <a:off x="2388616" y="5729947"/>
                  <a:ext cx="885799" cy="419887"/>
                </a:xfrm>
                <a:prstGeom prst="rect">
                  <a:avLst/>
                </a:prstGeom>
                <a:blipFill>
                  <a:blip r:embed="rId4" cstate="print"/>
                  <a:stretch>
                    <a:fillRect/>
                  </a:stretch>
                </a:blipFill>
              </p:spPr>
              <p:txBody>
                <a:bodyPr wrap="square" lIns="0" tIns="0" rIns="0" bIns="0" rtlCol="0"/>
                <a:lstStyle/>
                <a:p>
                  <a:endParaRPr/>
                </a:p>
              </p:txBody>
            </p:sp>
            <p:sp>
              <p:nvSpPr>
                <p:cNvPr id="55" name="object 55"/>
                <p:cNvSpPr/>
                <p:nvPr/>
              </p:nvSpPr>
              <p:spPr>
                <a:xfrm>
                  <a:off x="3622802" y="5731764"/>
                  <a:ext cx="885799" cy="445769"/>
                </a:xfrm>
                <a:prstGeom prst="rect">
                  <a:avLst/>
                </a:prstGeom>
                <a:blipFill>
                  <a:blip r:embed="rId5" cstate="print"/>
                  <a:stretch>
                    <a:fillRect/>
                  </a:stretch>
                </a:blipFill>
              </p:spPr>
              <p:txBody>
                <a:bodyPr wrap="square" lIns="0" tIns="0" rIns="0" bIns="0" rtlCol="0"/>
                <a:lstStyle/>
                <a:p>
                  <a:endParaRPr/>
                </a:p>
              </p:txBody>
            </p:sp>
            <p:sp>
              <p:nvSpPr>
                <p:cNvPr id="56" name="object 56"/>
                <p:cNvSpPr/>
                <p:nvPr/>
              </p:nvSpPr>
              <p:spPr>
                <a:xfrm>
                  <a:off x="4905121" y="5757646"/>
                  <a:ext cx="885799" cy="419887"/>
                </a:xfrm>
                <a:prstGeom prst="rect">
                  <a:avLst/>
                </a:prstGeom>
                <a:blipFill>
                  <a:blip r:embed="rId6" cstate="print"/>
                  <a:stretch>
                    <a:fillRect/>
                  </a:stretch>
                </a:blipFill>
              </p:spPr>
              <p:txBody>
                <a:bodyPr wrap="square" lIns="0" tIns="0" rIns="0" bIns="0" rtlCol="0"/>
                <a:lstStyle/>
                <a:p>
                  <a:endParaRPr/>
                </a:p>
              </p:txBody>
            </p:sp>
            <p:sp>
              <p:nvSpPr>
                <p:cNvPr id="14" name="object 14"/>
                <p:cNvSpPr txBox="1"/>
                <p:nvPr/>
              </p:nvSpPr>
              <p:spPr>
                <a:xfrm>
                  <a:off x="6121400" y="3287712"/>
                  <a:ext cx="1012825" cy="687514"/>
                </a:xfrm>
                <a:prstGeom prst="rect">
                  <a:avLst/>
                </a:prstGeom>
                <a:solidFill>
                  <a:srgbClr val="FFC000"/>
                </a:solidFill>
                <a:ln w="25400">
                  <a:solidFill>
                    <a:srgbClr val="000000"/>
                  </a:solidFill>
                </a:ln>
              </p:spPr>
              <p:txBody>
                <a:bodyPr vert="horz" wrap="square" lIns="0" tIns="2540" rIns="0" bIns="0" rtlCol="0" anchor="ctr">
                  <a:noAutofit/>
                </a:bodyPr>
                <a:lstStyle/>
                <a:p>
                  <a:pPr>
                    <a:lnSpc>
                      <a:spcPct val="100000"/>
                    </a:lnSpc>
                    <a:spcBef>
                      <a:spcPts val="20"/>
                    </a:spcBef>
                  </a:pPr>
                  <a:endParaRPr sz="1500" dirty="0">
                    <a:latin typeface="Times New Roman"/>
                    <a:cs typeface="Times New Roman"/>
                  </a:endParaRPr>
                </a:p>
                <a:p>
                  <a:pPr marL="127000">
                    <a:lnSpc>
                      <a:spcPct val="100000"/>
                    </a:lnSpc>
                  </a:pPr>
                  <a:r>
                    <a:rPr sz="1300" b="1" spc="-5" dirty="0">
                      <a:solidFill>
                        <a:srgbClr val="252525"/>
                      </a:solidFill>
                      <a:latin typeface="Calibri"/>
                      <a:cs typeface="Calibri"/>
                    </a:rPr>
                    <a:t>Expansion</a:t>
                  </a:r>
                  <a:endParaRPr sz="1300" b="1" dirty="0">
                    <a:latin typeface="Calibri"/>
                    <a:cs typeface="Calibri"/>
                  </a:endParaRPr>
                </a:p>
              </p:txBody>
            </p:sp>
          </p:grpSp>
          <p:sp>
            <p:nvSpPr>
              <p:cNvPr id="7" name="object 7"/>
              <p:cNvSpPr/>
              <p:nvPr/>
            </p:nvSpPr>
            <p:spPr>
              <a:xfrm>
                <a:off x="3573526" y="1914753"/>
                <a:ext cx="1011555" cy="708025"/>
              </a:xfrm>
              <a:custGeom>
                <a:avLst/>
                <a:gdLst/>
                <a:ahLst/>
                <a:cxnLst/>
                <a:rect l="l" t="t" r="r" b="b"/>
                <a:pathLst>
                  <a:path w="1011554" h="708025">
                    <a:moveTo>
                      <a:pt x="0" y="708025"/>
                    </a:moveTo>
                    <a:lnTo>
                      <a:pt x="1011237" y="708025"/>
                    </a:lnTo>
                    <a:lnTo>
                      <a:pt x="1011237" y="0"/>
                    </a:lnTo>
                    <a:lnTo>
                      <a:pt x="0" y="0"/>
                    </a:lnTo>
                    <a:lnTo>
                      <a:pt x="0" y="708025"/>
                    </a:lnTo>
                    <a:close/>
                  </a:path>
                </a:pathLst>
              </a:custGeom>
              <a:ln w="25400">
                <a:solidFill>
                  <a:srgbClr val="000000"/>
                </a:solidFill>
              </a:ln>
            </p:spPr>
            <p:txBody>
              <a:bodyPr wrap="square" lIns="0" tIns="0" rIns="0" bIns="0" rtlCol="0"/>
              <a:lstStyle/>
              <a:p>
                <a:endParaRPr/>
              </a:p>
            </p:txBody>
          </p:sp>
        </p:grpSp>
      </p:grpSp>
      <p:sp>
        <p:nvSpPr>
          <p:cNvPr id="67" name="Footer Placeholder 3"/>
          <p:cNvSpPr txBox="1">
            <a:spLocks/>
          </p:cNvSpPr>
          <p:nvPr/>
        </p:nvSpPr>
        <p:spPr>
          <a:xfrm>
            <a:off x="3212055" y="6400800"/>
            <a:ext cx="2895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dirty="0">
                <a:solidFill>
                  <a:srgbClr val="C00000"/>
                </a:solidFill>
              </a:rPr>
              <a:t>Copyright MADA Power 2013-2016</a:t>
            </a:r>
          </a:p>
        </p:txBody>
      </p:sp>
      <p:sp>
        <p:nvSpPr>
          <p:cNvPr id="68" name="Slide Number Placeholder 29"/>
          <p:cNvSpPr txBox="1">
            <a:spLocks/>
          </p:cNvSpPr>
          <p:nvPr/>
        </p:nvSpPr>
        <p:spPr>
          <a:xfrm>
            <a:off x="6629400" y="64166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200" dirty="0">
                <a:solidFill>
                  <a:srgbClr val="C00000"/>
                </a:solidFill>
              </a:rPr>
              <a:t>5</a:t>
            </a:r>
          </a:p>
        </p:txBody>
      </p:sp>
    </p:spTree>
    <p:extLst>
      <p:ext uri="{BB962C8B-B14F-4D97-AF65-F5344CB8AC3E}">
        <p14:creationId xmlns:p14="http://schemas.microsoft.com/office/powerpoint/2010/main" val="2886543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34856" cy="1219200"/>
          </a:xfrm>
        </p:spPr>
        <p:txBody>
          <a:bodyPr>
            <a:normAutofit fontScale="90000"/>
          </a:bodyPr>
          <a:lstStyle/>
          <a:p>
            <a:r>
              <a:rPr lang="en-US" dirty="0"/>
              <a:t>Illustration of MADA Combined Energy Storage/Power Generation Facility</a:t>
            </a:r>
          </a:p>
        </p:txBody>
      </p:sp>
      <p:sp>
        <p:nvSpPr>
          <p:cNvPr id="3" name="Slide Number Placeholder 2"/>
          <p:cNvSpPr>
            <a:spLocks noGrp="1"/>
          </p:cNvSpPr>
          <p:nvPr>
            <p:ph type="sldNum" sz="quarter" idx="12"/>
          </p:nvPr>
        </p:nvSpPr>
        <p:spPr/>
        <p:txBody>
          <a:bodyPr/>
          <a:lstStyle/>
          <a:p>
            <a:r>
              <a:rPr lang="en-US"/>
              <a:t>    </a:t>
            </a:r>
            <a:fld id="{7B0988A7-7619-4DC4-B794-135BAFFDF28C}" type="slidenum">
              <a:rPr lang="en-US" smtClean="0"/>
              <a:pPr/>
              <a:t>6</a:t>
            </a:fld>
            <a:endParaRPr lang="en-US" dirty="0"/>
          </a:p>
        </p:txBody>
      </p:sp>
      <p:pic>
        <p:nvPicPr>
          <p:cNvPr id="4" name="Picture 3" descr="stills0001.png">
            <a:hlinkClick r:id="rId2"/>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4816" y="1219200"/>
            <a:ext cx="9158816" cy="4953000"/>
          </a:xfrm>
          <a:prstGeom prst="rect">
            <a:avLst/>
          </a:prstGeom>
        </p:spPr>
      </p:pic>
      <p:sp>
        <p:nvSpPr>
          <p:cNvPr id="5" name="Footer Placeholder 3"/>
          <p:cNvSpPr txBox="1">
            <a:spLocks/>
          </p:cNvSpPr>
          <p:nvPr/>
        </p:nvSpPr>
        <p:spPr>
          <a:xfrm>
            <a:off x="3212055" y="6400800"/>
            <a:ext cx="2895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dirty="0">
                <a:solidFill>
                  <a:srgbClr val="C00000"/>
                </a:solidFill>
              </a:rPr>
              <a:t>Copyright MADA Power 2013-2016</a:t>
            </a:r>
          </a:p>
        </p:txBody>
      </p:sp>
    </p:spTree>
    <p:extLst>
      <p:ext uri="{BB962C8B-B14F-4D97-AF65-F5344CB8AC3E}">
        <p14:creationId xmlns:p14="http://schemas.microsoft.com/office/powerpoint/2010/main" val="1324625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091133"/>
            <a:ext cx="8458200" cy="5081067"/>
          </a:xfrm>
        </p:spPr>
        <p:txBody>
          <a:bodyPr>
            <a:noAutofit/>
          </a:bodyPr>
          <a:lstStyle/>
          <a:p>
            <a:pPr marL="0" indent="0" algn="ctr">
              <a:spcBef>
                <a:spcPts val="0"/>
              </a:spcBef>
              <a:spcAft>
                <a:spcPts val="1000"/>
              </a:spcAft>
              <a:buClr>
                <a:srgbClr val="C00000"/>
              </a:buClr>
              <a:buNone/>
            </a:pPr>
            <a:r>
              <a:rPr lang="en-US" sz="2800" b="1" dirty="0"/>
              <a:t>“Conventional equipment used unconventionally”</a:t>
            </a:r>
          </a:p>
          <a:p>
            <a:pPr algn="just">
              <a:spcBef>
                <a:spcPts val="0"/>
              </a:spcBef>
              <a:spcAft>
                <a:spcPts val="1200"/>
              </a:spcAft>
              <a:buClr>
                <a:srgbClr val="C00000"/>
              </a:buClr>
            </a:pPr>
            <a:r>
              <a:rPr lang="en-US" sz="2300" dirty="0" err="1"/>
              <a:t>Highview</a:t>
            </a:r>
            <a:r>
              <a:rPr lang="en-US" sz="2300" dirty="0"/>
              <a:t>/MADA LAES is extension of proven CAES technology, compressing air from gas to liquid with standard techniques and equipment from the air products, LNG, and power generation industries. Two plants are currently operational.</a:t>
            </a:r>
          </a:p>
          <a:p>
            <a:pPr algn="just">
              <a:spcBef>
                <a:spcPts val="0"/>
              </a:spcBef>
              <a:spcAft>
                <a:spcPts val="1200"/>
              </a:spcAft>
              <a:buClr>
                <a:srgbClr val="C00000"/>
              </a:buClr>
            </a:pPr>
            <a:r>
              <a:rPr lang="en-US" sz="2300" dirty="0"/>
              <a:t>MADA’s Energy Processing control system utilizes traditional DCS platforms with proprietary algorithms based on those extensively used for process control.</a:t>
            </a:r>
          </a:p>
          <a:p>
            <a:pPr algn="just">
              <a:spcBef>
                <a:spcPts val="0"/>
              </a:spcBef>
              <a:spcAft>
                <a:spcPts val="1000"/>
              </a:spcAft>
              <a:buClr>
                <a:srgbClr val="C00000"/>
              </a:buClr>
            </a:pPr>
            <a:r>
              <a:rPr lang="en-US" sz="2300" dirty="0"/>
              <a:t>SNC Lavalin has provided support for two years:</a:t>
            </a:r>
          </a:p>
          <a:p>
            <a:pPr marL="571500" lvl="1" indent="-228600" algn="just">
              <a:spcBef>
                <a:spcPts val="0"/>
              </a:spcBef>
              <a:spcAft>
                <a:spcPts val="1000"/>
              </a:spcAft>
              <a:buClr>
                <a:srgbClr val="C00000"/>
              </a:buClr>
            </a:pPr>
            <a:r>
              <a:rPr lang="en-US" sz="2000" dirty="0"/>
              <a:t>Indicated a willingness to participate in project ownership, provide cost and performance wraps secured by that position.</a:t>
            </a:r>
          </a:p>
          <a:p>
            <a:pPr marL="571500" lvl="1" indent="-228600" algn="just">
              <a:spcBef>
                <a:spcPts val="0"/>
              </a:spcBef>
              <a:spcAft>
                <a:spcPts val="1000"/>
              </a:spcAft>
              <a:buClr>
                <a:srgbClr val="C00000"/>
              </a:buClr>
            </a:pPr>
            <a:r>
              <a:rPr lang="en-US" sz="2000" dirty="0"/>
              <a:t>Verified the operating regime to provide gas plant back-up.</a:t>
            </a:r>
          </a:p>
        </p:txBody>
      </p:sp>
      <p:sp>
        <p:nvSpPr>
          <p:cNvPr id="6" name="Title 1"/>
          <p:cNvSpPr>
            <a:spLocks noGrp="1"/>
          </p:cNvSpPr>
          <p:nvPr>
            <p:ph type="title"/>
          </p:nvPr>
        </p:nvSpPr>
        <p:spPr>
          <a:xfrm>
            <a:off x="0" y="0"/>
            <a:ext cx="9144000" cy="1014933"/>
          </a:xfrm>
          <a:solidFill>
            <a:schemeClr val="bg1">
              <a:lumMod val="75000"/>
            </a:schemeClr>
          </a:solidFill>
        </p:spPr>
        <p:txBody>
          <a:bodyPr>
            <a:normAutofit/>
          </a:bodyPr>
          <a:lstStyle/>
          <a:p>
            <a:r>
              <a:rPr lang="en-US" sz="3900" dirty="0"/>
              <a:t>MADA Technology - Ready for Deployment</a:t>
            </a:r>
          </a:p>
        </p:txBody>
      </p:sp>
      <p:sp>
        <p:nvSpPr>
          <p:cNvPr id="5" name="Slide Number Placeholder 4"/>
          <p:cNvSpPr>
            <a:spLocks noGrp="1"/>
          </p:cNvSpPr>
          <p:nvPr>
            <p:ph type="sldNum" sz="quarter" idx="12"/>
          </p:nvPr>
        </p:nvSpPr>
        <p:spPr>
          <a:xfrm>
            <a:off x="6629400" y="6356350"/>
            <a:ext cx="2133600" cy="365125"/>
          </a:xfrm>
        </p:spPr>
        <p:txBody>
          <a:bodyPr/>
          <a:lstStyle/>
          <a:p>
            <a:r>
              <a:rPr lang="en-US" dirty="0"/>
              <a:t>7</a:t>
            </a:r>
          </a:p>
        </p:txBody>
      </p:sp>
      <p:sp>
        <p:nvSpPr>
          <p:cNvPr id="7" name="Footer Placeholder 3"/>
          <p:cNvSpPr txBox="1">
            <a:spLocks/>
          </p:cNvSpPr>
          <p:nvPr/>
        </p:nvSpPr>
        <p:spPr>
          <a:xfrm>
            <a:off x="3212055" y="6400800"/>
            <a:ext cx="2895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dirty="0">
                <a:solidFill>
                  <a:srgbClr val="C00000"/>
                </a:solidFill>
              </a:rPr>
              <a:t>Copyright MADA Power 2013-2016</a:t>
            </a:r>
          </a:p>
        </p:txBody>
      </p:sp>
    </p:spTree>
    <p:extLst>
      <p:ext uri="{BB962C8B-B14F-4D97-AF65-F5344CB8AC3E}">
        <p14:creationId xmlns:p14="http://schemas.microsoft.com/office/powerpoint/2010/main" val="4268506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00327"/>
          </a:xfrm>
          <a:solidFill>
            <a:schemeClr val="bg1">
              <a:lumMod val="75000"/>
            </a:schemeClr>
          </a:solidFill>
        </p:spPr>
        <p:txBody>
          <a:bodyPr/>
          <a:lstStyle/>
          <a:p>
            <a:r>
              <a:rPr lang="en-US" dirty="0"/>
              <a:t>Benefits of MADA CES/PG System</a:t>
            </a:r>
          </a:p>
        </p:txBody>
      </p:sp>
      <p:sp>
        <p:nvSpPr>
          <p:cNvPr id="3" name="Content Placeholder 2"/>
          <p:cNvSpPr>
            <a:spLocks noGrp="1"/>
          </p:cNvSpPr>
          <p:nvPr>
            <p:ph idx="1"/>
          </p:nvPr>
        </p:nvSpPr>
        <p:spPr>
          <a:xfrm>
            <a:off x="381000" y="1295400"/>
            <a:ext cx="8305800" cy="4724400"/>
          </a:xfrm>
        </p:spPr>
        <p:txBody>
          <a:bodyPr>
            <a:normAutofit fontScale="55000" lnSpcReduction="20000"/>
          </a:bodyPr>
          <a:lstStyle/>
          <a:p>
            <a:pPr algn="just">
              <a:spcBef>
                <a:spcPts val="0"/>
              </a:spcBef>
              <a:spcAft>
                <a:spcPts val="1200"/>
              </a:spcAft>
              <a:buClr>
                <a:srgbClr val="C00000"/>
              </a:buClr>
            </a:pPr>
            <a:r>
              <a:rPr lang="en-US" sz="4000" dirty="0"/>
              <a:t>Converts NWE’s existing, contracted, but intermittent wind into firm, </a:t>
            </a:r>
            <a:r>
              <a:rPr lang="en-US" sz="4000" dirty="0" err="1"/>
              <a:t>dispatchable</a:t>
            </a:r>
            <a:r>
              <a:rPr lang="en-US" sz="4000" dirty="0"/>
              <a:t> capacity</a:t>
            </a:r>
          </a:p>
          <a:p>
            <a:pPr>
              <a:spcBef>
                <a:spcPts val="0"/>
              </a:spcBef>
              <a:spcAft>
                <a:spcPts val="1200"/>
              </a:spcAft>
              <a:buClr>
                <a:srgbClr val="C00000"/>
              </a:buClr>
            </a:pPr>
            <a:r>
              <a:rPr lang="en-US" sz="4000" dirty="0"/>
              <a:t>Combined capacity range: 77MW = -10MW to +67MW</a:t>
            </a:r>
          </a:p>
          <a:p>
            <a:pPr>
              <a:buClr>
                <a:srgbClr val="C00000"/>
              </a:buClr>
            </a:pPr>
            <a:r>
              <a:rPr lang="en-US" sz="4000" dirty="0"/>
              <a:t>Provides regulation services equivalent to 670MWh Battery:</a:t>
            </a:r>
          </a:p>
          <a:p>
            <a:pPr marL="685800" lvl="1" indent="-338138">
              <a:spcBef>
                <a:spcPts val="600"/>
              </a:spcBef>
              <a:spcAft>
                <a:spcPts val="600"/>
              </a:spcAft>
              <a:buClr>
                <a:srgbClr val="C00000"/>
              </a:buClr>
            </a:pPr>
            <a:r>
              <a:rPr lang="en-US" sz="3300" dirty="0"/>
              <a:t>Spinning Reserve</a:t>
            </a:r>
          </a:p>
          <a:p>
            <a:pPr marL="685800" lvl="1" indent="-338138">
              <a:spcBef>
                <a:spcPts val="0"/>
              </a:spcBef>
              <a:spcAft>
                <a:spcPts val="600"/>
              </a:spcAft>
              <a:buClr>
                <a:srgbClr val="C00000"/>
              </a:buClr>
            </a:pPr>
            <a:r>
              <a:rPr lang="en-US" sz="3300" dirty="0"/>
              <a:t>Voltage Regulation (Line Frequency)</a:t>
            </a:r>
          </a:p>
          <a:p>
            <a:pPr marL="685800" lvl="1" indent="-338138">
              <a:spcBef>
                <a:spcPts val="0"/>
              </a:spcBef>
              <a:spcAft>
                <a:spcPts val="1200"/>
              </a:spcAft>
              <a:buClr>
                <a:srgbClr val="C00000"/>
              </a:buClr>
            </a:pPr>
            <a:r>
              <a:rPr lang="en-US" sz="3300" dirty="0"/>
              <a:t>High  frequency peak shaving with LAES and Gas Turbine</a:t>
            </a:r>
          </a:p>
          <a:p>
            <a:pPr marL="341313" indent="-341313">
              <a:spcBef>
                <a:spcPts val="0"/>
              </a:spcBef>
              <a:spcAft>
                <a:spcPts val="1200"/>
              </a:spcAft>
              <a:buClr>
                <a:srgbClr val="C00000"/>
              </a:buClr>
            </a:pPr>
            <a:r>
              <a:rPr lang="en-US" sz="4000" dirty="0"/>
              <a:t>Less exposure to gas-price escalation because of significantly lower gas usage</a:t>
            </a:r>
          </a:p>
          <a:p>
            <a:pPr marL="341313" indent="-341313">
              <a:spcBef>
                <a:spcPts val="0"/>
              </a:spcBef>
              <a:spcAft>
                <a:spcPts val="1200"/>
              </a:spcAft>
              <a:buClr>
                <a:srgbClr val="C00000"/>
              </a:buClr>
            </a:pPr>
            <a:r>
              <a:rPr lang="en-US" sz="4000" dirty="0"/>
              <a:t>Total Life-Cycle cost almost 40% less than power from 100% gas turbine power</a:t>
            </a:r>
          </a:p>
          <a:p>
            <a:pPr marL="341313" indent="-341313">
              <a:spcBef>
                <a:spcPts val="0"/>
              </a:spcBef>
              <a:spcAft>
                <a:spcPts val="1200"/>
              </a:spcAft>
              <a:buClr>
                <a:srgbClr val="C00000"/>
              </a:buClr>
            </a:pPr>
            <a:r>
              <a:rPr lang="en-US" sz="4000" dirty="0"/>
              <a:t>Montana will become a leader in addressing today’s most important issue – making intermittent generation </a:t>
            </a:r>
            <a:r>
              <a:rPr lang="en-US" sz="4000" dirty="0" err="1"/>
              <a:t>dispatchable</a:t>
            </a:r>
            <a:r>
              <a:rPr lang="en-US" sz="4000" dirty="0"/>
              <a:t> capacity</a:t>
            </a:r>
          </a:p>
          <a:p>
            <a:endParaRPr lang="en-US" dirty="0"/>
          </a:p>
        </p:txBody>
      </p:sp>
      <p:sp>
        <p:nvSpPr>
          <p:cNvPr id="4" name="Slide Number Placeholder 3"/>
          <p:cNvSpPr>
            <a:spLocks noGrp="1"/>
          </p:cNvSpPr>
          <p:nvPr>
            <p:ph type="sldNum" sz="quarter" idx="12"/>
          </p:nvPr>
        </p:nvSpPr>
        <p:spPr>
          <a:xfrm>
            <a:off x="6629400" y="6356350"/>
            <a:ext cx="2133600" cy="365125"/>
          </a:xfrm>
        </p:spPr>
        <p:txBody>
          <a:bodyPr/>
          <a:lstStyle/>
          <a:p>
            <a:r>
              <a:rPr lang="en-US" dirty="0"/>
              <a:t>8</a:t>
            </a:r>
          </a:p>
        </p:txBody>
      </p:sp>
      <p:sp>
        <p:nvSpPr>
          <p:cNvPr id="5" name="Footer Placeholder 3"/>
          <p:cNvSpPr txBox="1">
            <a:spLocks/>
          </p:cNvSpPr>
          <p:nvPr/>
        </p:nvSpPr>
        <p:spPr>
          <a:xfrm>
            <a:off x="3212055" y="6400800"/>
            <a:ext cx="2895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dirty="0">
                <a:solidFill>
                  <a:srgbClr val="C00000"/>
                </a:solidFill>
              </a:rPr>
              <a:t>Copyright MADA Power 2013-2016</a:t>
            </a:r>
          </a:p>
        </p:txBody>
      </p:sp>
    </p:spTree>
    <p:extLst>
      <p:ext uri="{BB962C8B-B14F-4D97-AF65-F5344CB8AC3E}">
        <p14:creationId xmlns:p14="http://schemas.microsoft.com/office/powerpoint/2010/main" val="1704277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MADA Power 3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LADWP MADA Power Overview 9-24-2016.pptx" id="{24CC264A-4A9C-4A9C-9853-AD149B3E52C8}" vid="{2AA180E4-5917-4364-84D8-3FC194A9031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23939</TotalTime>
  <Words>385</Words>
  <Application>Microsoft Office PowerPoint</Application>
  <PresentationFormat>On-screen Show (4:3)</PresentationFormat>
  <Paragraphs>101</Paragraphs>
  <Slides>8</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MADA Power 3 Template</vt:lpstr>
      <vt:lpstr>PowerPoint Presentation</vt:lpstr>
      <vt:lpstr>PowerPoint Presentation</vt:lpstr>
      <vt:lpstr>PowerPoint Presentation</vt:lpstr>
      <vt:lpstr>PowerPoint Presentation</vt:lpstr>
      <vt:lpstr>Highview/MADA Liquid Air Energy Storage</vt:lpstr>
      <vt:lpstr>Illustration of MADA Combined Energy Storage/Power Generation Facility</vt:lpstr>
      <vt:lpstr>MADA Technology - Ready for Deployment</vt:lpstr>
      <vt:lpstr>Benefits of MADA CES/PG System</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MADA Power</dc:title>
  <dc:creator>cricker</dc:creator>
  <cp:lastModifiedBy>Employee</cp:lastModifiedBy>
  <cp:revision>1239</cp:revision>
  <cp:lastPrinted>2017-04-28T22:14:00Z</cp:lastPrinted>
  <dcterms:created xsi:type="dcterms:W3CDTF">2013-05-28T00:09:59Z</dcterms:created>
  <dcterms:modified xsi:type="dcterms:W3CDTF">2017-06-08T14:44:58Z</dcterms:modified>
</cp:coreProperties>
</file>