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3" r:id="rId3"/>
    <p:sldId id="291" r:id="rId4"/>
    <p:sldId id="292" r:id="rId5"/>
    <p:sldId id="293" r:id="rId6"/>
    <p:sldId id="289" r:id="rId7"/>
    <p:sldId id="294" r:id="rId8"/>
    <p:sldId id="295" r:id="rId9"/>
    <p:sldId id="297" r:id="rId10"/>
    <p:sldId id="271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6">
          <p15:clr>
            <a:srgbClr val="A4A3A4"/>
          </p15:clr>
        </p15:guide>
        <p15:guide id="2" orient="horz" pos="836">
          <p15:clr>
            <a:srgbClr val="A4A3A4"/>
          </p15:clr>
        </p15:guide>
        <p15:guide id="3" orient="horz" pos="1619">
          <p15:clr>
            <a:srgbClr val="A4A3A4"/>
          </p15:clr>
        </p15:guide>
        <p15:guide id="4" orient="horz" pos="3025">
          <p15:clr>
            <a:srgbClr val="A4A3A4"/>
          </p15:clr>
        </p15:guide>
        <p15:guide id="5" orient="horz" pos="215">
          <p15:clr>
            <a:srgbClr val="A4A3A4"/>
          </p15:clr>
        </p15:guide>
        <p15:guide id="6" pos="5470">
          <p15:clr>
            <a:srgbClr val="A4A3A4"/>
          </p15:clr>
        </p15:guide>
        <p15:guide id="7" pos="2882">
          <p15:clr>
            <a:srgbClr val="A4A3A4"/>
          </p15:clr>
        </p15:guide>
        <p15:guide id="8" pos="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AA"/>
    <a:srgbClr val="662F98"/>
    <a:srgbClr val="53585A"/>
    <a:srgbClr val="B60C78"/>
    <a:srgbClr val="333333"/>
    <a:srgbClr val="00648F"/>
    <a:srgbClr val="006F9E"/>
    <a:srgbClr val="4C7CA9"/>
    <a:srgbClr val="00325D"/>
    <a:srgbClr val="003E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470" y="82"/>
      </p:cViewPr>
      <p:guideLst>
        <p:guide orient="horz" pos="2956"/>
        <p:guide orient="horz" pos="836"/>
        <p:guide orient="horz" pos="1619"/>
        <p:guide orient="horz" pos="3025"/>
        <p:guide orient="horz" pos="215"/>
        <p:guide pos="5470"/>
        <p:guide pos="2882"/>
        <p:guide pos="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8BFCB-A18C-9B47-90A1-62EC23B1C4E6}" type="datetimeFigureOut">
              <a:rPr lang="en-US" smtClean="0"/>
              <a:t>6/8/2017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B2CF1-9433-E94A-89C3-5D338ECDC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749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7A565-3E6E-214A-A357-D277F7B18553}" type="datetimeFigureOut">
              <a:rPr lang="en-US" smtClean="0"/>
              <a:t>6/8/2017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FED5A-3DB4-7F4D-8D62-094C6E49A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753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FED5A-3DB4-7F4D-8D62-094C6E49AF3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11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FED5A-3DB4-7F4D-8D62-094C6E49AF3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44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1" y="0"/>
            <a:ext cx="9144000" cy="46862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99523"/>
            <a:ext cx="8229600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buNone/>
              <a:defRPr sz="18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135954"/>
            <a:ext cx="8229600" cy="584776"/>
          </a:xfrm>
          <a:prstGeom prst="rect">
            <a:avLst/>
          </a:prstGeom>
        </p:spPr>
        <p:txBody>
          <a:bodyPr anchor="b">
            <a:sp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23" y="509754"/>
            <a:ext cx="2626822" cy="53201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551980" y="2921373"/>
            <a:ext cx="8134820" cy="0"/>
          </a:xfrm>
          <a:prstGeom prst="line">
            <a:avLst/>
          </a:prstGeom>
          <a:ln w="3175" cmpd="sng">
            <a:solidFill>
              <a:schemeClr val="bg1">
                <a:alpha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8598" y="4807178"/>
            <a:ext cx="29394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aseline="0" dirty="0" smtClean="0">
                <a:solidFill>
                  <a:schemeClr val="bg1"/>
                </a:solidFill>
              </a:rPr>
              <a:t>© EnerNOC, Inc. All rights reserved. www.enernoc.com</a:t>
            </a:r>
            <a:endParaRPr lang="en-US" sz="8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87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8597" y="4452880"/>
            <a:ext cx="8226806" cy="171581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25"/>
          </p:nvPr>
        </p:nvSpPr>
        <p:spPr>
          <a:xfrm>
            <a:off x="458597" y="1508838"/>
            <a:ext cx="1877831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26"/>
          </p:nvPr>
        </p:nvSpPr>
        <p:spPr>
          <a:xfrm>
            <a:off x="2574922" y="1508838"/>
            <a:ext cx="1877831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7" name="Content Placeholder 10"/>
          <p:cNvSpPr>
            <a:spLocks noGrp="1"/>
          </p:cNvSpPr>
          <p:nvPr>
            <p:ph sz="quarter" idx="27"/>
          </p:nvPr>
        </p:nvSpPr>
        <p:spPr>
          <a:xfrm>
            <a:off x="4691247" y="1508838"/>
            <a:ext cx="1877831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8" name="Content Placeholder 10"/>
          <p:cNvSpPr>
            <a:spLocks noGrp="1"/>
          </p:cNvSpPr>
          <p:nvPr>
            <p:ph sz="quarter" idx="28"/>
          </p:nvPr>
        </p:nvSpPr>
        <p:spPr>
          <a:xfrm>
            <a:off x="6807572" y="1508838"/>
            <a:ext cx="1877831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136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 with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337072"/>
            <a:ext cx="9144000" cy="3349227"/>
          </a:xfrm>
          <a:prstGeom prst="rect">
            <a:avLst/>
          </a:prstGeom>
        </p:spPr>
        <p:txBody>
          <a:bodyPr vert="horz" bIns="1417320" anchor="ctr" anchorCtr="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Full Screen Picture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4009191"/>
            <a:ext cx="9144000" cy="677108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48640" tIns="228600" rIns="548640" bIns="228600" rtlCol="0" anchor="b">
            <a:spAutoFit/>
          </a:bodyPr>
          <a:lstStyle>
            <a:lvl1pPr marL="0" indent="0">
              <a:buNone/>
              <a:defRPr lang="en-US" sz="1400" b="1" dirty="0" smtClean="0">
                <a:solidFill>
                  <a:schemeClr val="lt1"/>
                </a:solidFill>
              </a:defRPr>
            </a:lvl1pPr>
          </a:lstStyle>
          <a:p>
            <a:pPr marL="0" lvl="0"/>
            <a:r>
              <a:rPr lang="en-US" smtClean="0"/>
              <a:t>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7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 with Title Bar and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337072"/>
            <a:ext cx="9144000" cy="3349227"/>
          </a:xfrm>
          <a:prstGeom prst="rect">
            <a:avLst/>
          </a:prstGeom>
        </p:spPr>
        <p:txBody>
          <a:bodyPr vert="horz" bIns="1417320" anchor="ctr" anchorCtr="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Full Screen Picture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8" name="Content Placeholder 10"/>
          <p:cNvSpPr>
            <a:spLocks noGrp="1"/>
          </p:cNvSpPr>
          <p:nvPr>
            <p:ph sz="quarter" idx="25"/>
          </p:nvPr>
        </p:nvSpPr>
        <p:spPr>
          <a:xfrm>
            <a:off x="0" y="1337072"/>
            <a:ext cx="2697480" cy="3349227"/>
          </a:xfrm>
          <a:prstGeom prst="rect">
            <a:avLst/>
          </a:prstGeom>
          <a:solidFill>
            <a:schemeClr val="accent1">
              <a:alpha val="80000"/>
            </a:schemeClr>
          </a:solidFill>
        </p:spPr>
        <p:txBody>
          <a:bodyPr vert="horz" lIns="548640" tIns="91440" rIns="274320" bIns="91440" anchor="ctr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>
                <a:solidFill>
                  <a:schemeClr val="bg1"/>
                </a:solidFill>
              </a:defRPr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69849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4686299"/>
          </a:xfrm>
          <a:prstGeom prst="rect">
            <a:avLst/>
          </a:prstGeom>
        </p:spPr>
        <p:txBody>
          <a:bodyPr vert="horz" bIns="1417320" anchor="ctr" anchorCtr="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Full Screen Picture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4009191"/>
            <a:ext cx="9144000" cy="677108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48640" tIns="228600" rIns="548640" bIns="228600" rtlCol="0" anchor="b">
            <a:spAutoFit/>
          </a:bodyPr>
          <a:lstStyle>
            <a:lvl1pPr marL="0" indent="0">
              <a:buNone/>
              <a:defRPr lang="en-US" sz="1400" b="1" dirty="0" smtClean="0">
                <a:solidFill>
                  <a:schemeClr val="lt1"/>
                </a:solidFill>
              </a:defRPr>
            </a:lvl1pPr>
          </a:lstStyle>
          <a:p>
            <a:pPr marL="0"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9454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 Right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4686299"/>
          </a:xfrm>
          <a:prstGeom prst="rect">
            <a:avLst/>
          </a:prstGeom>
        </p:spPr>
        <p:txBody>
          <a:bodyPr vert="horz" bIns="1417320" anchor="ctr" anchorCtr="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Full Screen Picture</a:t>
            </a:r>
            <a:endParaRPr lang="en-US" dirty="0"/>
          </a:p>
        </p:txBody>
      </p:sp>
      <p:sp>
        <p:nvSpPr>
          <p:cNvPr id="4" name="Content Placeholder 10"/>
          <p:cNvSpPr>
            <a:spLocks noGrp="1"/>
          </p:cNvSpPr>
          <p:nvPr>
            <p:ph sz="quarter" idx="25"/>
          </p:nvPr>
        </p:nvSpPr>
        <p:spPr>
          <a:xfrm>
            <a:off x="0" y="0"/>
            <a:ext cx="2697480" cy="4686299"/>
          </a:xfrm>
          <a:prstGeom prst="rect">
            <a:avLst/>
          </a:prstGeom>
          <a:solidFill>
            <a:schemeClr val="accent1">
              <a:alpha val="80000"/>
            </a:schemeClr>
          </a:solidFill>
        </p:spPr>
        <p:txBody>
          <a:bodyPr vert="horz" lIns="548640" tIns="91440" rIns="274320" bIns="91440" anchor="ctr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bg1"/>
                </a:solidFill>
              </a:defRPr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>
                <a:solidFill>
                  <a:schemeClr val="bg1"/>
                </a:solidFill>
              </a:defRPr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67699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9144000" cy="46862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97" y="4062772"/>
            <a:ext cx="2082338" cy="419793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696953"/>
            <a:ext cx="8229600" cy="82484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4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Title</a:t>
            </a:r>
          </a:p>
          <a:p>
            <a:r>
              <a:rPr lang="en-US" dirty="0" smtClean="0"/>
              <a:t>Phone</a:t>
            </a:r>
          </a:p>
          <a:p>
            <a:r>
              <a:rPr lang="en-US" dirty="0" smtClean="0"/>
              <a:t>Email</a:t>
            </a:r>
          </a:p>
        </p:txBody>
      </p:sp>
      <p:sp>
        <p:nvSpPr>
          <p:cNvPr id="8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218132"/>
            <a:ext cx="8229600" cy="400110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algn="l"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58598" y="4807178"/>
            <a:ext cx="29394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aseline="0" dirty="0" smtClean="0">
                <a:solidFill>
                  <a:schemeClr val="bg1"/>
                </a:solidFill>
              </a:rPr>
              <a:t>© EnerNOC, Inc. All rights reserved. www.enernoc.com</a:t>
            </a:r>
            <a:endParaRPr lang="en-US" sz="8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Closing Slide PRI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98" y="4071485"/>
            <a:ext cx="2093976" cy="400812"/>
          </a:xfrm>
          <a:prstGeom prst="rect">
            <a:avLst/>
          </a:prstGeom>
        </p:spPr>
      </p:pic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696953"/>
            <a:ext cx="8229600" cy="82484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400" b="0">
                <a:solidFill>
                  <a:srgbClr val="003E7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Title</a:t>
            </a:r>
          </a:p>
          <a:p>
            <a:r>
              <a:rPr lang="en-US" dirty="0" smtClean="0"/>
              <a:t>Phone</a:t>
            </a:r>
          </a:p>
          <a:p>
            <a:r>
              <a:rPr lang="en-US" dirty="0" smtClean="0"/>
              <a:t>Email</a:t>
            </a:r>
          </a:p>
        </p:txBody>
      </p:sp>
      <p:sp>
        <p:nvSpPr>
          <p:cNvPr id="7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218132"/>
            <a:ext cx="8229600" cy="400110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algn="l">
              <a:defRPr sz="2000" baseline="0">
                <a:solidFill>
                  <a:srgbClr val="003E74"/>
                </a:solidFill>
              </a:defRPr>
            </a:lvl1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114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5995936" y="998914"/>
            <a:ext cx="3148075" cy="369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10"/>
          <p:cNvSpPr>
            <a:spLocks noGrp="1"/>
          </p:cNvSpPr>
          <p:nvPr>
            <p:ph sz="quarter" idx="14"/>
          </p:nvPr>
        </p:nvSpPr>
        <p:spPr>
          <a:xfrm>
            <a:off x="6161875" y="1279535"/>
            <a:ext cx="2751850" cy="305077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217490" y="1279535"/>
            <a:ext cx="5608881" cy="305077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8"/>
            <a:ext cx="9144000" cy="99891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9166" y="309829"/>
            <a:ext cx="8685123" cy="3799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9167" y="4462313"/>
            <a:ext cx="5607205" cy="171581"/>
          </a:xfrm>
          <a:prstGeom prst="rect">
            <a:avLst/>
          </a:prstGeom>
        </p:spPr>
        <p:txBody>
          <a:bodyPr vert="horz"/>
          <a:lstStyle>
            <a:lvl1pPr marL="137160" marR="0" indent="-13716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0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</p:spTree>
    <p:extLst>
      <p:ext uri="{BB962C8B-B14F-4D97-AF65-F5344CB8AC3E}">
        <p14:creationId xmlns:p14="http://schemas.microsoft.com/office/powerpoint/2010/main" val="337404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9167" y="4462327"/>
            <a:ext cx="8685123" cy="171581"/>
          </a:xfrm>
          <a:prstGeom prst="rect">
            <a:avLst/>
          </a:prstGeom>
        </p:spPr>
        <p:txBody>
          <a:bodyPr vert="horz"/>
          <a:lstStyle>
            <a:lvl1pPr marL="137160" marR="0" indent="-13716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0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219164" y="1279536"/>
            <a:ext cx="8685124" cy="305077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9"/>
            <a:ext cx="9144000" cy="99891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9167" y="309829"/>
            <a:ext cx="8685123" cy="3799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70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0"/>
            <a:ext cx="9144000" cy="46862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2"/>
          <p:cNvSpPr>
            <a:spLocks noGrp="1"/>
          </p:cNvSpPr>
          <p:nvPr>
            <p:ph type="title"/>
          </p:nvPr>
        </p:nvSpPr>
        <p:spPr>
          <a:xfrm>
            <a:off x="2" y="2133796"/>
            <a:ext cx="7091679" cy="95410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 lIns="548640" tIns="228600" rIns="274320" bIns="228600" anchor="t" anchorCtr="0">
            <a:sp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4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ght Title Slide PRI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8598" y="4807178"/>
            <a:ext cx="29394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aseline="0" dirty="0" smtClean="0">
                <a:solidFill>
                  <a:schemeClr val="bg1"/>
                </a:solidFill>
              </a:rPr>
              <a:t>© EnerNOC, Inc. All rights reserved. www.enernoc.com</a:t>
            </a:r>
            <a:endParaRPr lang="en-US" sz="800" baseline="0" dirty="0">
              <a:solidFill>
                <a:schemeClr val="bg1"/>
              </a:solidFill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7200" y="3099523"/>
            <a:ext cx="8229600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4" name="Title 12"/>
          <p:cNvSpPr>
            <a:spLocks noGrp="1"/>
          </p:cNvSpPr>
          <p:nvPr>
            <p:ph type="title"/>
          </p:nvPr>
        </p:nvSpPr>
        <p:spPr>
          <a:xfrm>
            <a:off x="457200" y="2135954"/>
            <a:ext cx="8229600" cy="584776"/>
          </a:xfrm>
          <a:prstGeom prst="rect">
            <a:avLst/>
          </a:prstGeom>
        </p:spPr>
        <p:txBody>
          <a:bodyPr anchor="b">
            <a:sp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51980" y="2921373"/>
            <a:ext cx="8134820" cy="0"/>
          </a:xfrm>
          <a:prstGeom prst="line">
            <a:avLst/>
          </a:prstGeom>
          <a:ln w="3175" cmpd="sng">
            <a:solidFill>
              <a:schemeClr val="tx2">
                <a:alpha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23" y="524359"/>
            <a:ext cx="2626822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31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Section Divider PRI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" y="2133796"/>
            <a:ext cx="7091679" cy="954107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txBody>
          <a:bodyPr wrap="square" lIns="548640" tIns="228600" rIns="274320" bIns="228600" anchor="t" anchorCtr="0">
            <a:spAutoFit/>
          </a:bodyPr>
          <a:lstStyle>
            <a:lvl1pPr algn="l">
              <a:defRPr sz="3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4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8597" y="4452880"/>
            <a:ext cx="8226806" cy="171581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57993" y="1508837"/>
            <a:ext cx="8227409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336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8597" y="4452880"/>
            <a:ext cx="8226806" cy="171581"/>
          </a:xfrm>
          <a:prstGeom prst="rect">
            <a:avLst/>
          </a:prstGeom>
        </p:spPr>
        <p:txBody>
          <a:bodyPr vert="horz" anchor="b" anchorCtr="0"/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7"/>
          </p:nvPr>
        </p:nvSpPr>
        <p:spPr>
          <a:xfrm>
            <a:off x="457994" y="1508837"/>
            <a:ext cx="3932524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18"/>
          </p:nvPr>
        </p:nvSpPr>
        <p:spPr>
          <a:xfrm>
            <a:off x="4752879" y="1508837"/>
            <a:ext cx="3932524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051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5995926" y="1130626"/>
            <a:ext cx="3148075" cy="355567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8597" y="4452880"/>
            <a:ext cx="5277979" cy="171581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8"/>
          </p:nvPr>
        </p:nvSpPr>
        <p:spPr>
          <a:xfrm>
            <a:off x="457994" y="1508837"/>
            <a:ext cx="5278582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6453916" y="1508837"/>
            <a:ext cx="2232884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781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1130626"/>
            <a:ext cx="3148075" cy="355567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408217" y="4452880"/>
            <a:ext cx="5277185" cy="171581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8"/>
          </p:nvPr>
        </p:nvSpPr>
        <p:spPr>
          <a:xfrm>
            <a:off x="3406820" y="1508837"/>
            <a:ext cx="5278582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461084" y="1508837"/>
            <a:ext cx="2232884" cy="2839739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438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8597" y="4452880"/>
            <a:ext cx="8226806" cy="171581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00" baseline="0">
                <a:solidFill>
                  <a:srgbClr val="999999"/>
                </a:solidFill>
              </a:defRPr>
            </a:lvl1pPr>
            <a:lvl2pPr marL="457200" indent="0">
              <a:buNone/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Placeholder for reference text.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"/>
            <a:ext cx="9144000" cy="13370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427811"/>
            <a:ext cx="8229600" cy="4814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994" y="916201"/>
            <a:ext cx="8228012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18"/>
          </p:nvPr>
        </p:nvSpPr>
        <p:spPr>
          <a:xfrm>
            <a:off x="3280206" y="1508838"/>
            <a:ext cx="2583587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0"/>
          </p:nvPr>
        </p:nvSpPr>
        <p:spPr>
          <a:xfrm>
            <a:off x="6101816" y="1508838"/>
            <a:ext cx="2583587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6002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21"/>
          </p:nvPr>
        </p:nvSpPr>
        <p:spPr>
          <a:xfrm>
            <a:off x="458597" y="1508838"/>
            <a:ext cx="2583587" cy="2839739"/>
          </a:xfrm>
          <a:prstGeom prst="rect">
            <a:avLst/>
          </a:prstGeom>
          <a:solidFill>
            <a:schemeClr val="bg2"/>
          </a:solidFill>
        </p:spPr>
        <p:txBody>
          <a:bodyPr vert="horz" lIns="182880" tIns="91440" rIns="182880" bIns="91440"/>
          <a:lstStyle>
            <a:lvl1pPr marL="2286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1pPr>
            <a:lvl2pPr marL="4572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2pPr>
            <a:lvl3pPr marL="6858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>
                <a:solidFill>
                  <a:schemeClr val="tx1"/>
                </a:solidFill>
              </a:defRPr>
            </a:lvl3pPr>
            <a:lvl4pPr marL="9144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>
                <a:solidFill>
                  <a:schemeClr val="tx1"/>
                </a:solidFill>
              </a:defRPr>
            </a:lvl4pPr>
            <a:lvl5pPr marL="11430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5pPr>
            <a:lvl6pPr marL="13716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/>
            </a:lvl6pPr>
            <a:lvl7pPr marL="1371600" indent="0">
              <a:spcBef>
                <a:spcPts val="0"/>
              </a:spcBef>
              <a:spcAft>
                <a:spcPts val="400"/>
              </a:spcAft>
              <a:buFont typeface="Wingdings" charset="2"/>
              <a:buNone/>
              <a:defRPr sz="1400" b="0"/>
            </a:lvl7pPr>
            <a:lvl8pPr marL="1828800" indent="-228600">
              <a:spcBef>
                <a:spcPts val="0"/>
              </a:spcBef>
              <a:spcAft>
                <a:spcPts val="400"/>
              </a:spcAft>
              <a:buFont typeface="Lucida Grande"/>
              <a:buChar char="–"/>
              <a:defRPr sz="1400" b="0" baseline="0"/>
            </a:lvl8pPr>
            <a:lvl9pPr marL="2057400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 b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51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9"/>
          <p:cNvSpPr txBox="1">
            <a:spLocks/>
          </p:cNvSpPr>
          <p:nvPr userDrawn="1"/>
        </p:nvSpPr>
        <p:spPr>
          <a:xfrm>
            <a:off x="7973436" y="4807178"/>
            <a:ext cx="721302" cy="215444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r" defTabSz="509412" rtl="0" eaLnBrk="1" latinLnBrk="0" hangingPunct="1">
              <a:spcBef>
                <a:spcPct val="20000"/>
              </a:spcBef>
              <a:buFont typeface="Arial"/>
              <a:buNone/>
              <a:defRPr lang="en-US" sz="1200" b="0" i="0" u="none" strike="noStrike" kern="1200" baseline="0">
                <a:solidFill>
                  <a:srgbClr val="003F79"/>
                </a:solidFill>
                <a:latin typeface="+mj-lt"/>
                <a:ea typeface="+mn-ea"/>
                <a:cs typeface="ITC Franklin Gothic Std Book"/>
              </a:defRPr>
            </a:lvl1pPr>
            <a:lvl2pPr marL="827795" indent="-318383" algn="l" defTabSz="509412" rtl="0" eaLnBrk="1" latinLnBrk="0" hangingPunct="1">
              <a:spcBef>
                <a:spcPct val="20000"/>
              </a:spcBef>
              <a:buFont typeface="Arial"/>
              <a:buChar char="–"/>
              <a:defRPr sz="1200" b="0" i="0" kern="1200">
                <a:solidFill>
                  <a:schemeClr val="tx1"/>
                </a:solidFill>
                <a:latin typeface="ITC Franklin Gothic Std Book"/>
                <a:ea typeface="+mn-ea"/>
                <a:cs typeface="ITC Franklin Gothic Std Book"/>
              </a:defRPr>
            </a:lvl2pPr>
            <a:lvl3pPr marL="1273531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chemeClr val="tx1"/>
                </a:solidFill>
                <a:latin typeface="ITC Franklin Gothic Std Book"/>
                <a:ea typeface="+mn-ea"/>
                <a:cs typeface="ITC Franklin Gothic Std Book"/>
              </a:defRPr>
            </a:lvl3pPr>
            <a:lvl4pPr marL="1782943" indent="-254706" algn="l" defTabSz="509412" rtl="0" eaLnBrk="1" latinLnBrk="0" hangingPunct="1">
              <a:spcBef>
                <a:spcPct val="20000"/>
              </a:spcBef>
              <a:buFont typeface="Arial"/>
              <a:buChar char="–"/>
              <a:defRPr sz="1200" b="0" i="0" kern="1200">
                <a:solidFill>
                  <a:schemeClr val="tx1"/>
                </a:solidFill>
                <a:latin typeface="ITC Franklin Gothic Std Book"/>
                <a:ea typeface="+mn-ea"/>
                <a:cs typeface="ITC Franklin Gothic Std Book"/>
              </a:defRPr>
            </a:lvl4pPr>
            <a:lvl5pPr marL="2292355" indent="-254706" algn="l" defTabSz="509412" rtl="0" eaLnBrk="1" latinLnBrk="0" hangingPunct="1">
              <a:spcBef>
                <a:spcPct val="20000"/>
              </a:spcBef>
              <a:buFont typeface="Arial"/>
              <a:buChar char="»"/>
              <a:defRPr sz="1200" b="0" i="0" kern="1200">
                <a:solidFill>
                  <a:schemeClr val="tx1"/>
                </a:solidFill>
                <a:latin typeface="ITC Franklin Gothic Std Book"/>
                <a:ea typeface="+mn-ea"/>
                <a:cs typeface="ITC Franklin Gothic Std Book"/>
              </a:defRPr>
            </a:lvl5pPr>
            <a:lvl6pPr marL="2801767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1180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20592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30004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B5503F-C3B5-6840-9417-7A7620AD7CD9}" type="slidenum">
              <a:rPr lang="en-US" sz="800" b="1" smtClean="0">
                <a:solidFill>
                  <a:srgbClr val="FFFFFF"/>
                </a:solidFill>
                <a:latin typeface="Arial"/>
                <a:cs typeface="Arial"/>
              </a:rPr>
              <a:pPr/>
              <a:t>‹#›</a:t>
            </a:fld>
            <a:endParaRPr lang="en-US" sz="8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58598" y="4807178"/>
            <a:ext cx="29394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aseline="0" dirty="0" smtClean="0">
                <a:solidFill>
                  <a:schemeClr val="bg1"/>
                </a:solidFill>
              </a:rPr>
              <a:t>© EnerNOC, Inc. All rights reserved. www.enernoc.com</a:t>
            </a:r>
            <a:endParaRPr lang="en-US" sz="8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0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9" r:id="rId3"/>
    <p:sldLayoutId id="2147483670" r:id="rId4"/>
    <p:sldLayoutId id="2147483659" r:id="rId5"/>
    <p:sldLayoutId id="2147483662" r:id="rId6"/>
    <p:sldLayoutId id="2147483660" r:id="rId7"/>
    <p:sldLayoutId id="2147483661" r:id="rId8"/>
    <p:sldLayoutId id="2147483655" r:id="rId9"/>
    <p:sldLayoutId id="2147483656" r:id="rId10"/>
    <p:sldLayoutId id="2147483664" r:id="rId11"/>
    <p:sldLayoutId id="2147483668" r:id="rId12"/>
    <p:sldLayoutId id="2147483658" r:id="rId13"/>
    <p:sldLayoutId id="2147483667" r:id="rId14"/>
    <p:sldLayoutId id="2147483666" r:id="rId15"/>
    <p:sldLayoutId id="2147483671" r:id="rId16"/>
    <p:sldLayoutId id="2147483672" r:id="rId17"/>
    <p:sldLayoutId id="2147483673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>
          <a:xfrm>
            <a:off x="457200" y="3099523"/>
            <a:ext cx="8229600" cy="627864"/>
          </a:xfrm>
        </p:spPr>
        <p:txBody>
          <a:bodyPr/>
          <a:lstStyle/>
          <a:p>
            <a:r>
              <a:rPr lang="en-US" dirty="0" smtClean="0"/>
              <a:t>June 8, 2017</a:t>
            </a:r>
          </a:p>
          <a:p>
            <a:r>
              <a:rPr lang="en-US" sz="1400" b="0" dirty="0" smtClean="0"/>
              <a:t>Montana PSC Technical Conference Capacity Planning and Resource Adequacy</a:t>
            </a:r>
            <a:endParaRPr lang="en-US" sz="14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135955"/>
            <a:ext cx="8229600" cy="584775"/>
          </a:xfrm>
        </p:spPr>
        <p:txBody>
          <a:bodyPr/>
          <a:lstStyle/>
          <a:p>
            <a:r>
              <a:rPr lang="en-US" dirty="0" smtClean="0"/>
              <a:t>Demand Response Capacity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14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57200" y="2696953"/>
            <a:ext cx="8229600" cy="824841"/>
          </a:xfrm>
        </p:spPr>
        <p:txBody>
          <a:bodyPr/>
          <a:lstStyle/>
          <a:p>
            <a:r>
              <a:rPr lang="en-US" dirty="0" smtClean="0"/>
              <a:t>Vice President of Regulatory Affairs</a:t>
            </a:r>
          </a:p>
          <a:p>
            <a:r>
              <a:rPr lang="en-US" dirty="0" smtClean="0"/>
              <a:t>+1 410-725-1462</a:t>
            </a:r>
          </a:p>
          <a:p>
            <a:r>
              <a:rPr lang="en-US" dirty="0" smtClean="0"/>
              <a:t>kschisler@enernoc.com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Kenneth D. Schisler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4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Resource Planning paradigm has changed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799" y="2565307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Impact" panose="020B0806030902050204" pitchFamily="34" charset="0"/>
              </a:rPr>
              <a:t>Grid Defection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7999" y="1519555"/>
            <a:ext cx="2159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Impact" panose="020B0806030902050204" pitchFamily="34" charset="0"/>
              </a:rPr>
              <a:t>Roof Top Solar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08700" y="3557045"/>
            <a:ext cx="28024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Impact" panose="020B0806030902050204" pitchFamily="34" charset="0"/>
              </a:rPr>
              <a:t>Electric Vehicle Charging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6995" y="3574799"/>
            <a:ext cx="212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Demand Destruction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66933" y="1965343"/>
            <a:ext cx="2826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Impact" panose="020B0806030902050204" pitchFamily="34" charset="0"/>
              </a:rPr>
              <a:t>Battery Storage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13599" y="150983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Duck Curve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66822" y="1455442"/>
            <a:ext cx="319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Energy Efficiency Technologies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6437" y="1808963"/>
            <a:ext cx="2561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Impact" panose="020B0806030902050204" pitchFamily="34" charset="0"/>
              </a:rPr>
              <a:t>Intermittency</a:t>
            </a:r>
            <a:endParaRPr lang="en-US" sz="2800" dirty="0">
              <a:latin typeface="Impact" panose="020B080603090205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9328" y="2414195"/>
            <a:ext cx="2878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Impact" panose="020B0806030902050204" pitchFamily="34" charset="0"/>
              </a:rPr>
              <a:t>Demand Management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65533" y="2705410"/>
            <a:ext cx="16425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Impact" panose="020B0806030902050204" pitchFamily="34" charset="0"/>
              </a:rPr>
              <a:t>Climate Policy</a:t>
            </a:r>
            <a:endParaRPr lang="en-US" sz="2000" dirty="0">
              <a:latin typeface="Impact" panose="020B080603090205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79498" y="2451099"/>
            <a:ext cx="3395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Impact" panose="020B0806030902050204" pitchFamily="34" charset="0"/>
              </a:rPr>
              <a:t>Energy PTC/ITC Policy</a:t>
            </a:r>
            <a:endParaRPr lang="en-US" sz="2400" dirty="0">
              <a:latin typeface="Impact" panose="020B080603090205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3577" y="2007345"/>
            <a:ext cx="4089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Impact" panose="020B0806030902050204" pitchFamily="34" charset="0"/>
              </a:rPr>
              <a:t>Grid Scale Renewable Projects</a:t>
            </a:r>
            <a:endParaRPr lang="en-US" sz="2400" dirty="0">
              <a:latin typeface="Impact" panose="020B080603090205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7816" y="3878679"/>
            <a:ext cx="2189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Impact" panose="020B0806030902050204" pitchFamily="34" charset="0"/>
              </a:rPr>
              <a:t>RTO/ISO/EIB Markets</a:t>
            </a:r>
            <a:endParaRPr lang="en-US" sz="2400" dirty="0">
              <a:latin typeface="Impact" panose="020B080603090205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03901" y="3486965"/>
            <a:ext cx="1703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Impact" panose="020B0806030902050204" pitchFamily="34" charset="0"/>
              </a:rPr>
              <a:t>Natural Gas Prices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410718" y="4294178"/>
            <a:ext cx="4209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Demand flexibility and automated controls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29573" y="2908112"/>
            <a:ext cx="1588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Energy Data Analytics</a:t>
            </a:r>
            <a:endParaRPr lang="en-US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66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7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2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7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 rot="15377999">
            <a:off x="3512830" y="-852814"/>
            <a:ext cx="565089" cy="6880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EECFB"/>
          </a:solidFill>
          <a:ln w="3175">
            <a:miter lim="400000"/>
          </a:ln>
        </p:spPr>
        <p:txBody>
          <a:bodyPr lIns="25717" tIns="25717" rIns="25717" bIns="25717" anchor="ctr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448027" y="4428531"/>
            <a:ext cx="668264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 flipV="1">
            <a:off x="454237" y="1133523"/>
            <a:ext cx="1" cy="3295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5812864" y="4438858"/>
            <a:ext cx="1219370" cy="222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algn="r"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Years ahead</a:t>
            </a:r>
          </a:p>
        </p:txBody>
      </p:sp>
      <p:sp>
        <p:nvSpPr>
          <p:cNvPr id="116" name="Shape 116"/>
          <p:cNvSpPr/>
          <p:nvPr/>
        </p:nvSpPr>
        <p:spPr>
          <a:xfrm>
            <a:off x="62572" y="1170588"/>
            <a:ext cx="443287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MW</a:t>
            </a:r>
          </a:p>
        </p:txBody>
      </p:sp>
      <p:sp>
        <p:nvSpPr>
          <p:cNvPr id="117" name="Shape 117"/>
          <p:cNvSpPr/>
          <p:nvPr/>
        </p:nvSpPr>
        <p:spPr>
          <a:xfrm flipV="1">
            <a:off x="453464" y="1817264"/>
            <a:ext cx="6499611" cy="1586757"/>
          </a:xfrm>
          <a:prstGeom prst="line">
            <a:avLst/>
          </a:prstGeom>
          <a:ln w="50800">
            <a:solidFill>
              <a:srgbClr val="016188"/>
            </a:solidFill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460448" y="2590206"/>
            <a:ext cx="6508657" cy="1"/>
          </a:xfrm>
          <a:prstGeom prst="line">
            <a:avLst/>
          </a:prstGeom>
          <a:ln w="50800">
            <a:solidFill>
              <a:srgbClr val="C0311A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6937523" y="1014450"/>
            <a:ext cx="952501" cy="18975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4289" tIns="34289" rIns="34289" bIns="34289" anchor="ctr"/>
          <a:lstStyle/>
          <a:p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7060895" y="1600458"/>
            <a:ext cx="1927543" cy="4049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013E7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>
                <a:latin typeface="+mj-lt"/>
              </a:rPr>
              <a:t>Projected peak demand</a:t>
            </a:r>
          </a:p>
        </p:txBody>
      </p:sp>
      <p:sp>
        <p:nvSpPr>
          <p:cNvPr id="121" name="Shape 121"/>
          <p:cNvSpPr/>
          <p:nvPr/>
        </p:nvSpPr>
        <p:spPr>
          <a:xfrm>
            <a:off x="7060895" y="2456899"/>
            <a:ext cx="1649978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C0311A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>
                <a:latin typeface="+mj-lt"/>
              </a:rPr>
              <a:t>Available capacity</a:t>
            </a:r>
          </a:p>
        </p:txBody>
      </p:sp>
      <p:sp>
        <p:nvSpPr>
          <p:cNvPr id="122" name="Shape 122"/>
          <p:cNvSpPr/>
          <p:nvPr/>
        </p:nvSpPr>
        <p:spPr>
          <a:xfrm flipV="1">
            <a:off x="3265476" y="1157545"/>
            <a:ext cx="1" cy="1420241"/>
          </a:xfrm>
          <a:prstGeom prst="line">
            <a:avLst/>
          </a:prstGeom>
          <a:ln w="50800">
            <a:solidFill>
              <a:srgbClr val="DEB404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3268039" y="1145124"/>
            <a:ext cx="3685973" cy="1"/>
          </a:xfrm>
          <a:prstGeom prst="line">
            <a:avLst/>
          </a:prstGeom>
          <a:ln w="50800">
            <a:solidFill>
              <a:srgbClr val="DEB404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7060894" y="983242"/>
            <a:ext cx="1822394" cy="30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DEB40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Upgraded capacity</a:t>
            </a:r>
          </a:p>
        </p:txBody>
      </p:sp>
      <p:sp>
        <p:nvSpPr>
          <p:cNvPr id="125" name="Shape 125"/>
          <p:cNvSpPr/>
          <p:nvPr/>
        </p:nvSpPr>
        <p:spPr>
          <a:xfrm>
            <a:off x="448027" y="4399956"/>
            <a:ext cx="572493" cy="30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Today</a:t>
            </a:r>
          </a:p>
        </p:txBody>
      </p:sp>
      <p:sp>
        <p:nvSpPr>
          <p:cNvPr id="128" name="Shape 128"/>
          <p:cNvSpPr/>
          <p:nvPr/>
        </p:nvSpPr>
        <p:spPr>
          <a:xfrm>
            <a:off x="846089" y="1689581"/>
            <a:ext cx="2054206" cy="30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algn="ctr" defTabSz="904875">
              <a:buClr>
                <a:srgbClr val="626262"/>
              </a:buClr>
              <a:defRPr>
                <a:solidFill>
                  <a:srgbClr val="DEB40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solidFill>
                  <a:schemeClr val="accent3"/>
                </a:solidFill>
                <a:latin typeface="+mj-lt"/>
              </a:rPr>
              <a:t>Construction lead time</a:t>
            </a:r>
          </a:p>
        </p:txBody>
      </p:sp>
      <p:sp>
        <p:nvSpPr>
          <p:cNvPr id="129" name="Shape 129"/>
          <p:cNvSpPr/>
          <p:nvPr/>
        </p:nvSpPr>
        <p:spPr>
          <a:xfrm flipV="1">
            <a:off x="3258567" y="2915232"/>
            <a:ext cx="1" cy="937136"/>
          </a:xfrm>
          <a:prstGeom prst="line">
            <a:avLst/>
          </a:prstGeom>
          <a:ln w="88900">
            <a:solidFill>
              <a:srgbClr val="C0311A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0" name="Shape 130"/>
          <p:cNvSpPr/>
          <p:nvPr/>
        </p:nvSpPr>
        <p:spPr>
          <a:xfrm flipV="1">
            <a:off x="4431541" y="2666185"/>
            <a:ext cx="1" cy="937136"/>
          </a:xfrm>
          <a:prstGeom prst="line">
            <a:avLst/>
          </a:prstGeom>
          <a:ln w="88900">
            <a:solidFill>
              <a:srgbClr val="C0311A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Resource planning with </a:t>
            </a:r>
            <a:r>
              <a:rPr lang="en-US" i="1" dirty="0" smtClean="0"/>
              <a:t>normal</a:t>
            </a:r>
            <a:r>
              <a:rPr lang="en-US" dirty="0" smtClean="0"/>
              <a:t> levels of </a:t>
            </a:r>
            <a:r>
              <a:rPr dirty="0" smtClean="0"/>
              <a:t>uncertainty</a:t>
            </a:r>
            <a:endParaRPr dirty="0"/>
          </a:p>
        </p:txBody>
      </p:sp>
      <p:sp>
        <p:nvSpPr>
          <p:cNvPr id="24" name="Shape 129"/>
          <p:cNvSpPr/>
          <p:nvPr/>
        </p:nvSpPr>
        <p:spPr>
          <a:xfrm flipV="1">
            <a:off x="460448" y="2047869"/>
            <a:ext cx="2798119" cy="0"/>
          </a:xfrm>
          <a:prstGeom prst="line">
            <a:avLst/>
          </a:prstGeom>
          <a:ln w="76200" cmpd="sng">
            <a:solidFill>
              <a:schemeClr val="accent3"/>
            </a:solidFill>
            <a:miter lim="400000"/>
            <a:headEnd type="triangle"/>
            <a:tailEnd type="triangle"/>
          </a:ln>
          <a:effectLst>
            <a:softEdge rad="25400"/>
          </a:effectLst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6875030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>
            <a:off x="3582278" y="790550"/>
            <a:ext cx="3359747" cy="2432614"/>
          </a:xfrm>
          <a:custGeom>
            <a:avLst/>
            <a:gdLst>
              <a:gd name="connsiteX0" fmla="*/ 3 w 2907862"/>
              <a:gd name="connsiteY0" fmla="*/ 952594 h 2493930"/>
              <a:gd name="connsiteX1" fmla="*/ 1453931 w 2907862"/>
              <a:gd name="connsiteY1" fmla="*/ 0 h 2493930"/>
              <a:gd name="connsiteX2" fmla="*/ 2907859 w 2907862"/>
              <a:gd name="connsiteY2" fmla="*/ 952594 h 2493930"/>
              <a:gd name="connsiteX3" fmla="*/ 2352508 w 2907862"/>
              <a:gd name="connsiteY3" fmla="*/ 2493924 h 2493930"/>
              <a:gd name="connsiteX4" fmla="*/ 555354 w 2907862"/>
              <a:gd name="connsiteY4" fmla="*/ 2493924 h 2493930"/>
              <a:gd name="connsiteX5" fmla="*/ 3 w 2907862"/>
              <a:gd name="connsiteY5" fmla="*/ 952594 h 2493930"/>
              <a:gd name="connsiteX0" fmla="*/ 0 w 3223167"/>
              <a:gd name="connsiteY0" fmla="*/ 1627008 h 2493924"/>
              <a:gd name="connsiteX1" fmla="*/ 1769239 w 3223167"/>
              <a:gd name="connsiteY1" fmla="*/ 0 h 2493924"/>
              <a:gd name="connsiteX2" fmla="*/ 3223167 w 3223167"/>
              <a:gd name="connsiteY2" fmla="*/ 952594 h 2493924"/>
              <a:gd name="connsiteX3" fmla="*/ 2667816 w 3223167"/>
              <a:gd name="connsiteY3" fmla="*/ 2493924 h 2493924"/>
              <a:gd name="connsiteX4" fmla="*/ 870662 w 3223167"/>
              <a:gd name="connsiteY4" fmla="*/ 2493924 h 2493924"/>
              <a:gd name="connsiteX5" fmla="*/ 0 w 3223167"/>
              <a:gd name="connsiteY5" fmla="*/ 1627008 h 2493924"/>
              <a:gd name="connsiteX0" fmla="*/ 0 w 3354549"/>
              <a:gd name="connsiteY0" fmla="*/ 1810939 h 2677855"/>
              <a:gd name="connsiteX1" fmla="*/ 3354549 w 3354549"/>
              <a:gd name="connsiteY1" fmla="*/ 0 h 2677855"/>
              <a:gd name="connsiteX2" fmla="*/ 3223167 w 3354549"/>
              <a:gd name="connsiteY2" fmla="*/ 1136525 h 2677855"/>
              <a:gd name="connsiteX3" fmla="*/ 2667816 w 3354549"/>
              <a:gd name="connsiteY3" fmla="*/ 2677855 h 2677855"/>
              <a:gd name="connsiteX4" fmla="*/ 870662 w 3354549"/>
              <a:gd name="connsiteY4" fmla="*/ 2677855 h 2677855"/>
              <a:gd name="connsiteX5" fmla="*/ 0 w 3354549"/>
              <a:gd name="connsiteY5" fmla="*/ 1810939 h 2677855"/>
              <a:gd name="connsiteX0" fmla="*/ 0 w 3354549"/>
              <a:gd name="connsiteY0" fmla="*/ 1819698 h 2686614"/>
              <a:gd name="connsiteX1" fmla="*/ 3354549 w 3354549"/>
              <a:gd name="connsiteY1" fmla="*/ 0 h 2686614"/>
              <a:gd name="connsiteX2" fmla="*/ 3223167 w 3354549"/>
              <a:gd name="connsiteY2" fmla="*/ 1145284 h 2686614"/>
              <a:gd name="connsiteX3" fmla="*/ 2667816 w 3354549"/>
              <a:gd name="connsiteY3" fmla="*/ 2686614 h 2686614"/>
              <a:gd name="connsiteX4" fmla="*/ 870662 w 3354549"/>
              <a:gd name="connsiteY4" fmla="*/ 2686614 h 2686614"/>
              <a:gd name="connsiteX5" fmla="*/ 0 w 3354549"/>
              <a:gd name="connsiteY5" fmla="*/ 1819698 h 2686614"/>
              <a:gd name="connsiteX0" fmla="*/ 0 w 3354549"/>
              <a:gd name="connsiteY0" fmla="*/ 1819698 h 2686614"/>
              <a:gd name="connsiteX1" fmla="*/ 3354549 w 3354549"/>
              <a:gd name="connsiteY1" fmla="*/ 0 h 2686614"/>
              <a:gd name="connsiteX2" fmla="*/ 3354546 w 3354549"/>
              <a:gd name="connsiteY2" fmla="*/ 1381766 h 2686614"/>
              <a:gd name="connsiteX3" fmla="*/ 2667816 w 3354549"/>
              <a:gd name="connsiteY3" fmla="*/ 2686614 h 2686614"/>
              <a:gd name="connsiteX4" fmla="*/ 870662 w 3354549"/>
              <a:gd name="connsiteY4" fmla="*/ 2686614 h 2686614"/>
              <a:gd name="connsiteX5" fmla="*/ 0 w 3354549"/>
              <a:gd name="connsiteY5" fmla="*/ 1819698 h 2686614"/>
              <a:gd name="connsiteX0" fmla="*/ 0 w 3359747"/>
              <a:gd name="connsiteY0" fmla="*/ 1819698 h 2686614"/>
              <a:gd name="connsiteX1" fmla="*/ 3354549 w 3359747"/>
              <a:gd name="connsiteY1" fmla="*/ 0 h 2686614"/>
              <a:gd name="connsiteX2" fmla="*/ 3354546 w 3359747"/>
              <a:gd name="connsiteY2" fmla="*/ 1381766 h 2686614"/>
              <a:gd name="connsiteX3" fmla="*/ 3359747 w 3359747"/>
              <a:gd name="connsiteY3" fmla="*/ 2423855 h 2686614"/>
              <a:gd name="connsiteX4" fmla="*/ 870662 w 3359747"/>
              <a:gd name="connsiteY4" fmla="*/ 2686614 h 2686614"/>
              <a:gd name="connsiteX5" fmla="*/ 0 w 3359747"/>
              <a:gd name="connsiteY5" fmla="*/ 1819698 h 2686614"/>
              <a:gd name="connsiteX0" fmla="*/ 0 w 3359747"/>
              <a:gd name="connsiteY0" fmla="*/ 1819698 h 2423855"/>
              <a:gd name="connsiteX1" fmla="*/ 3354549 w 3359747"/>
              <a:gd name="connsiteY1" fmla="*/ 0 h 2423855"/>
              <a:gd name="connsiteX2" fmla="*/ 3354546 w 3359747"/>
              <a:gd name="connsiteY2" fmla="*/ 1381766 h 2423855"/>
              <a:gd name="connsiteX3" fmla="*/ 3359747 w 3359747"/>
              <a:gd name="connsiteY3" fmla="*/ 2423855 h 2423855"/>
              <a:gd name="connsiteX4" fmla="*/ 2307076 w 3359747"/>
              <a:gd name="connsiteY4" fmla="*/ 2318752 h 2423855"/>
              <a:gd name="connsiteX5" fmla="*/ 0 w 3359747"/>
              <a:gd name="connsiteY5" fmla="*/ 1819698 h 2423855"/>
              <a:gd name="connsiteX0" fmla="*/ 0 w 3359747"/>
              <a:gd name="connsiteY0" fmla="*/ 1819698 h 2423855"/>
              <a:gd name="connsiteX1" fmla="*/ 3354549 w 3359747"/>
              <a:gd name="connsiteY1" fmla="*/ 0 h 2423855"/>
              <a:gd name="connsiteX2" fmla="*/ 3354546 w 3359747"/>
              <a:gd name="connsiteY2" fmla="*/ 1381766 h 2423855"/>
              <a:gd name="connsiteX3" fmla="*/ 3359747 w 3359747"/>
              <a:gd name="connsiteY3" fmla="*/ 2423855 h 2423855"/>
              <a:gd name="connsiteX4" fmla="*/ 2753766 w 3359747"/>
              <a:gd name="connsiteY4" fmla="*/ 2196131 h 2423855"/>
              <a:gd name="connsiteX5" fmla="*/ 0 w 3359747"/>
              <a:gd name="connsiteY5" fmla="*/ 1819698 h 2423855"/>
              <a:gd name="connsiteX0" fmla="*/ 0 w 3359747"/>
              <a:gd name="connsiteY0" fmla="*/ 1828457 h 2432614"/>
              <a:gd name="connsiteX1" fmla="*/ 3354549 w 3359747"/>
              <a:gd name="connsiteY1" fmla="*/ 0 h 2432614"/>
              <a:gd name="connsiteX2" fmla="*/ 3354546 w 3359747"/>
              <a:gd name="connsiteY2" fmla="*/ 1390525 h 2432614"/>
              <a:gd name="connsiteX3" fmla="*/ 3359747 w 3359747"/>
              <a:gd name="connsiteY3" fmla="*/ 2432614 h 2432614"/>
              <a:gd name="connsiteX4" fmla="*/ 2753766 w 3359747"/>
              <a:gd name="connsiteY4" fmla="*/ 2204890 h 2432614"/>
              <a:gd name="connsiteX5" fmla="*/ 0 w 3359747"/>
              <a:gd name="connsiteY5" fmla="*/ 1828457 h 2432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9747" h="2432614">
                <a:moveTo>
                  <a:pt x="0" y="1828457"/>
                </a:moveTo>
                <a:lnTo>
                  <a:pt x="3354549" y="0"/>
                </a:lnTo>
                <a:cubicBezTo>
                  <a:pt x="3354548" y="460589"/>
                  <a:pt x="3354547" y="929936"/>
                  <a:pt x="3354546" y="1390525"/>
                </a:cubicBezTo>
                <a:cubicBezTo>
                  <a:pt x="3356280" y="1737888"/>
                  <a:pt x="3358013" y="2085251"/>
                  <a:pt x="3359747" y="2432614"/>
                </a:cubicBezTo>
                <a:lnTo>
                  <a:pt x="2753766" y="2204890"/>
                </a:lnTo>
                <a:lnTo>
                  <a:pt x="0" y="1828457"/>
                </a:lnTo>
                <a:close/>
              </a:path>
            </a:pathLst>
          </a:custGeom>
          <a:solidFill>
            <a:srgbClr val="CEEC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Shape 112"/>
          <p:cNvSpPr/>
          <p:nvPr/>
        </p:nvSpPr>
        <p:spPr>
          <a:xfrm rot="15377999">
            <a:off x="3512830" y="-852814"/>
            <a:ext cx="565089" cy="6880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EECFB"/>
          </a:solidFill>
          <a:ln w="3175">
            <a:miter lim="400000"/>
          </a:ln>
        </p:spPr>
        <p:txBody>
          <a:bodyPr lIns="25717" tIns="25717" rIns="25717" bIns="25717" anchor="ctr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448027" y="4428531"/>
            <a:ext cx="668264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 flipV="1">
            <a:off x="454237" y="1133523"/>
            <a:ext cx="1" cy="3295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5812864" y="4438858"/>
            <a:ext cx="1219370" cy="222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algn="r"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Years ahead</a:t>
            </a:r>
          </a:p>
        </p:txBody>
      </p:sp>
      <p:sp>
        <p:nvSpPr>
          <p:cNvPr id="116" name="Shape 116"/>
          <p:cNvSpPr/>
          <p:nvPr/>
        </p:nvSpPr>
        <p:spPr>
          <a:xfrm>
            <a:off x="62572" y="1170588"/>
            <a:ext cx="443287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MW</a:t>
            </a:r>
          </a:p>
        </p:txBody>
      </p:sp>
      <p:sp>
        <p:nvSpPr>
          <p:cNvPr id="117" name="Shape 117"/>
          <p:cNvSpPr/>
          <p:nvPr/>
        </p:nvSpPr>
        <p:spPr>
          <a:xfrm flipV="1">
            <a:off x="453464" y="1817264"/>
            <a:ext cx="6499611" cy="1586757"/>
          </a:xfrm>
          <a:prstGeom prst="line">
            <a:avLst/>
          </a:prstGeom>
          <a:ln w="50800">
            <a:solidFill>
              <a:srgbClr val="016188"/>
            </a:solidFill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460448" y="2590206"/>
            <a:ext cx="6508657" cy="1"/>
          </a:xfrm>
          <a:prstGeom prst="line">
            <a:avLst/>
          </a:prstGeom>
          <a:ln w="50800">
            <a:solidFill>
              <a:srgbClr val="C0311A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6937523" y="1014449"/>
            <a:ext cx="952501" cy="23895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4289" tIns="34289" rIns="34289" bIns="34289" anchor="ctr"/>
          <a:lstStyle/>
          <a:p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7060895" y="1600458"/>
            <a:ext cx="1927543" cy="4049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013E7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>
                <a:latin typeface="+mj-lt"/>
              </a:rPr>
              <a:t>Projected peak demand</a:t>
            </a:r>
          </a:p>
        </p:txBody>
      </p:sp>
      <p:sp>
        <p:nvSpPr>
          <p:cNvPr id="121" name="Shape 121"/>
          <p:cNvSpPr/>
          <p:nvPr/>
        </p:nvSpPr>
        <p:spPr>
          <a:xfrm>
            <a:off x="7060895" y="2456899"/>
            <a:ext cx="1649978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C0311A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>
                <a:latin typeface="+mj-lt"/>
              </a:rPr>
              <a:t>Available capacity</a:t>
            </a:r>
          </a:p>
        </p:txBody>
      </p:sp>
      <p:sp>
        <p:nvSpPr>
          <p:cNvPr id="122" name="Shape 122"/>
          <p:cNvSpPr/>
          <p:nvPr/>
        </p:nvSpPr>
        <p:spPr>
          <a:xfrm flipV="1">
            <a:off x="3265476" y="1157545"/>
            <a:ext cx="1" cy="1420241"/>
          </a:xfrm>
          <a:prstGeom prst="line">
            <a:avLst/>
          </a:prstGeom>
          <a:ln w="50800">
            <a:solidFill>
              <a:srgbClr val="DEB404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3268039" y="1145124"/>
            <a:ext cx="3685973" cy="1"/>
          </a:xfrm>
          <a:prstGeom prst="line">
            <a:avLst/>
          </a:prstGeom>
          <a:ln w="50800">
            <a:solidFill>
              <a:srgbClr val="DEB404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7060894" y="983242"/>
            <a:ext cx="1822394" cy="30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DEB40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Upgraded capacity</a:t>
            </a:r>
          </a:p>
        </p:txBody>
      </p:sp>
      <p:sp>
        <p:nvSpPr>
          <p:cNvPr id="125" name="Shape 125"/>
          <p:cNvSpPr/>
          <p:nvPr/>
        </p:nvSpPr>
        <p:spPr>
          <a:xfrm>
            <a:off x="448027" y="4399956"/>
            <a:ext cx="572493" cy="30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Today</a:t>
            </a:r>
          </a:p>
        </p:txBody>
      </p:sp>
      <p:sp>
        <p:nvSpPr>
          <p:cNvPr id="129" name="Shape 129"/>
          <p:cNvSpPr/>
          <p:nvPr/>
        </p:nvSpPr>
        <p:spPr>
          <a:xfrm flipV="1">
            <a:off x="3258567" y="2915232"/>
            <a:ext cx="1" cy="937136"/>
          </a:xfrm>
          <a:prstGeom prst="line">
            <a:avLst/>
          </a:prstGeom>
          <a:ln w="88900">
            <a:solidFill>
              <a:srgbClr val="C0311A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smtClean="0"/>
              <a:t>Resource planning with today’s </a:t>
            </a:r>
            <a:r>
              <a:rPr dirty="0" smtClean="0"/>
              <a:t>uncertainty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9027269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>
            <a:off x="3582278" y="790550"/>
            <a:ext cx="3359747" cy="2432614"/>
          </a:xfrm>
          <a:custGeom>
            <a:avLst/>
            <a:gdLst>
              <a:gd name="connsiteX0" fmla="*/ 3 w 2907862"/>
              <a:gd name="connsiteY0" fmla="*/ 952594 h 2493930"/>
              <a:gd name="connsiteX1" fmla="*/ 1453931 w 2907862"/>
              <a:gd name="connsiteY1" fmla="*/ 0 h 2493930"/>
              <a:gd name="connsiteX2" fmla="*/ 2907859 w 2907862"/>
              <a:gd name="connsiteY2" fmla="*/ 952594 h 2493930"/>
              <a:gd name="connsiteX3" fmla="*/ 2352508 w 2907862"/>
              <a:gd name="connsiteY3" fmla="*/ 2493924 h 2493930"/>
              <a:gd name="connsiteX4" fmla="*/ 555354 w 2907862"/>
              <a:gd name="connsiteY4" fmla="*/ 2493924 h 2493930"/>
              <a:gd name="connsiteX5" fmla="*/ 3 w 2907862"/>
              <a:gd name="connsiteY5" fmla="*/ 952594 h 2493930"/>
              <a:gd name="connsiteX0" fmla="*/ 0 w 3223167"/>
              <a:gd name="connsiteY0" fmla="*/ 1627008 h 2493924"/>
              <a:gd name="connsiteX1" fmla="*/ 1769239 w 3223167"/>
              <a:gd name="connsiteY1" fmla="*/ 0 h 2493924"/>
              <a:gd name="connsiteX2" fmla="*/ 3223167 w 3223167"/>
              <a:gd name="connsiteY2" fmla="*/ 952594 h 2493924"/>
              <a:gd name="connsiteX3" fmla="*/ 2667816 w 3223167"/>
              <a:gd name="connsiteY3" fmla="*/ 2493924 h 2493924"/>
              <a:gd name="connsiteX4" fmla="*/ 870662 w 3223167"/>
              <a:gd name="connsiteY4" fmla="*/ 2493924 h 2493924"/>
              <a:gd name="connsiteX5" fmla="*/ 0 w 3223167"/>
              <a:gd name="connsiteY5" fmla="*/ 1627008 h 2493924"/>
              <a:gd name="connsiteX0" fmla="*/ 0 w 3354549"/>
              <a:gd name="connsiteY0" fmla="*/ 1810939 h 2677855"/>
              <a:gd name="connsiteX1" fmla="*/ 3354549 w 3354549"/>
              <a:gd name="connsiteY1" fmla="*/ 0 h 2677855"/>
              <a:gd name="connsiteX2" fmla="*/ 3223167 w 3354549"/>
              <a:gd name="connsiteY2" fmla="*/ 1136525 h 2677855"/>
              <a:gd name="connsiteX3" fmla="*/ 2667816 w 3354549"/>
              <a:gd name="connsiteY3" fmla="*/ 2677855 h 2677855"/>
              <a:gd name="connsiteX4" fmla="*/ 870662 w 3354549"/>
              <a:gd name="connsiteY4" fmla="*/ 2677855 h 2677855"/>
              <a:gd name="connsiteX5" fmla="*/ 0 w 3354549"/>
              <a:gd name="connsiteY5" fmla="*/ 1810939 h 2677855"/>
              <a:gd name="connsiteX0" fmla="*/ 0 w 3354549"/>
              <a:gd name="connsiteY0" fmla="*/ 1819698 h 2686614"/>
              <a:gd name="connsiteX1" fmla="*/ 3354549 w 3354549"/>
              <a:gd name="connsiteY1" fmla="*/ 0 h 2686614"/>
              <a:gd name="connsiteX2" fmla="*/ 3223167 w 3354549"/>
              <a:gd name="connsiteY2" fmla="*/ 1145284 h 2686614"/>
              <a:gd name="connsiteX3" fmla="*/ 2667816 w 3354549"/>
              <a:gd name="connsiteY3" fmla="*/ 2686614 h 2686614"/>
              <a:gd name="connsiteX4" fmla="*/ 870662 w 3354549"/>
              <a:gd name="connsiteY4" fmla="*/ 2686614 h 2686614"/>
              <a:gd name="connsiteX5" fmla="*/ 0 w 3354549"/>
              <a:gd name="connsiteY5" fmla="*/ 1819698 h 2686614"/>
              <a:gd name="connsiteX0" fmla="*/ 0 w 3354549"/>
              <a:gd name="connsiteY0" fmla="*/ 1819698 h 2686614"/>
              <a:gd name="connsiteX1" fmla="*/ 3354549 w 3354549"/>
              <a:gd name="connsiteY1" fmla="*/ 0 h 2686614"/>
              <a:gd name="connsiteX2" fmla="*/ 3354546 w 3354549"/>
              <a:gd name="connsiteY2" fmla="*/ 1381766 h 2686614"/>
              <a:gd name="connsiteX3" fmla="*/ 2667816 w 3354549"/>
              <a:gd name="connsiteY3" fmla="*/ 2686614 h 2686614"/>
              <a:gd name="connsiteX4" fmla="*/ 870662 w 3354549"/>
              <a:gd name="connsiteY4" fmla="*/ 2686614 h 2686614"/>
              <a:gd name="connsiteX5" fmla="*/ 0 w 3354549"/>
              <a:gd name="connsiteY5" fmla="*/ 1819698 h 2686614"/>
              <a:gd name="connsiteX0" fmla="*/ 0 w 3359747"/>
              <a:gd name="connsiteY0" fmla="*/ 1819698 h 2686614"/>
              <a:gd name="connsiteX1" fmla="*/ 3354549 w 3359747"/>
              <a:gd name="connsiteY1" fmla="*/ 0 h 2686614"/>
              <a:gd name="connsiteX2" fmla="*/ 3354546 w 3359747"/>
              <a:gd name="connsiteY2" fmla="*/ 1381766 h 2686614"/>
              <a:gd name="connsiteX3" fmla="*/ 3359747 w 3359747"/>
              <a:gd name="connsiteY3" fmla="*/ 2423855 h 2686614"/>
              <a:gd name="connsiteX4" fmla="*/ 870662 w 3359747"/>
              <a:gd name="connsiteY4" fmla="*/ 2686614 h 2686614"/>
              <a:gd name="connsiteX5" fmla="*/ 0 w 3359747"/>
              <a:gd name="connsiteY5" fmla="*/ 1819698 h 2686614"/>
              <a:gd name="connsiteX0" fmla="*/ 0 w 3359747"/>
              <a:gd name="connsiteY0" fmla="*/ 1819698 h 2423855"/>
              <a:gd name="connsiteX1" fmla="*/ 3354549 w 3359747"/>
              <a:gd name="connsiteY1" fmla="*/ 0 h 2423855"/>
              <a:gd name="connsiteX2" fmla="*/ 3354546 w 3359747"/>
              <a:gd name="connsiteY2" fmla="*/ 1381766 h 2423855"/>
              <a:gd name="connsiteX3" fmla="*/ 3359747 w 3359747"/>
              <a:gd name="connsiteY3" fmla="*/ 2423855 h 2423855"/>
              <a:gd name="connsiteX4" fmla="*/ 2307076 w 3359747"/>
              <a:gd name="connsiteY4" fmla="*/ 2318752 h 2423855"/>
              <a:gd name="connsiteX5" fmla="*/ 0 w 3359747"/>
              <a:gd name="connsiteY5" fmla="*/ 1819698 h 2423855"/>
              <a:gd name="connsiteX0" fmla="*/ 0 w 3359747"/>
              <a:gd name="connsiteY0" fmla="*/ 1819698 h 2423855"/>
              <a:gd name="connsiteX1" fmla="*/ 3354549 w 3359747"/>
              <a:gd name="connsiteY1" fmla="*/ 0 h 2423855"/>
              <a:gd name="connsiteX2" fmla="*/ 3354546 w 3359747"/>
              <a:gd name="connsiteY2" fmla="*/ 1381766 h 2423855"/>
              <a:gd name="connsiteX3" fmla="*/ 3359747 w 3359747"/>
              <a:gd name="connsiteY3" fmla="*/ 2423855 h 2423855"/>
              <a:gd name="connsiteX4" fmla="*/ 2753766 w 3359747"/>
              <a:gd name="connsiteY4" fmla="*/ 2196131 h 2423855"/>
              <a:gd name="connsiteX5" fmla="*/ 0 w 3359747"/>
              <a:gd name="connsiteY5" fmla="*/ 1819698 h 2423855"/>
              <a:gd name="connsiteX0" fmla="*/ 0 w 3359747"/>
              <a:gd name="connsiteY0" fmla="*/ 1828457 h 2432614"/>
              <a:gd name="connsiteX1" fmla="*/ 3354549 w 3359747"/>
              <a:gd name="connsiteY1" fmla="*/ 0 h 2432614"/>
              <a:gd name="connsiteX2" fmla="*/ 3354546 w 3359747"/>
              <a:gd name="connsiteY2" fmla="*/ 1390525 h 2432614"/>
              <a:gd name="connsiteX3" fmla="*/ 3359747 w 3359747"/>
              <a:gd name="connsiteY3" fmla="*/ 2432614 h 2432614"/>
              <a:gd name="connsiteX4" fmla="*/ 2753766 w 3359747"/>
              <a:gd name="connsiteY4" fmla="*/ 2204890 h 2432614"/>
              <a:gd name="connsiteX5" fmla="*/ 0 w 3359747"/>
              <a:gd name="connsiteY5" fmla="*/ 1828457 h 2432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9747" h="2432614">
                <a:moveTo>
                  <a:pt x="0" y="1828457"/>
                </a:moveTo>
                <a:lnTo>
                  <a:pt x="3354549" y="0"/>
                </a:lnTo>
                <a:cubicBezTo>
                  <a:pt x="3354548" y="460589"/>
                  <a:pt x="3354547" y="929936"/>
                  <a:pt x="3354546" y="1390525"/>
                </a:cubicBezTo>
                <a:cubicBezTo>
                  <a:pt x="3356280" y="1737888"/>
                  <a:pt x="3358013" y="2085251"/>
                  <a:pt x="3359747" y="2432614"/>
                </a:cubicBezTo>
                <a:lnTo>
                  <a:pt x="2753766" y="2204890"/>
                </a:lnTo>
                <a:lnTo>
                  <a:pt x="0" y="1828457"/>
                </a:lnTo>
                <a:close/>
              </a:path>
            </a:pathLst>
          </a:custGeom>
          <a:solidFill>
            <a:srgbClr val="CEEC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Shape 112"/>
          <p:cNvSpPr/>
          <p:nvPr/>
        </p:nvSpPr>
        <p:spPr>
          <a:xfrm rot="15377999">
            <a:off x="3512830" y="-852814"/>
            <a:ext cx="565089" cy="6880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EECFB"/>
          </a:solidFill>
          <a:ln w="3175">
            <a:miter lim="400000"/>
          </a:ln>
        </p:spPr>
        <p:txBody>
          <a:bodyPr lIns="25717" tIns="25717" rIns="25717" bIns="25717" anchor="ctr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448027" y="4428531"/>
            <a:ext cx="668264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 flipV="1">
            <a:off x="454237" y="1133523"/>
            <a:ext cx="1" cy="3295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5812864" y="4438858"/>
            <a:ext cx="1219370" cy="222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algn="r"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Years ahead</a:t>
            </a:r>
          </a:p>
        </p:txBody>
      </p:sp>
      <p:sp>
        <p:nvSpPr>
          <p:cNvPr id="116" name="Shape 116"/>
          <p:cNvSpPr/>
          <p:nvPr/>
        </p:nvSpPr>
        <p:spPr>
          <a:xfrm>
            <a:off x="62572" y="1170588"/>
            <a:ext cx="443287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MW</a:t>
            </a:r>
          </a:p>
        </p:txBody>
      </p:sp>
      <p:sp>
        <p:nvSpPr>
          <p:cNvPr id="117" name="Shape 117"/>
          <p:cNvSpPr/>
          <p:nvPr/>
        </p:nvSpPr>
        <p:spPr>
          <a:xfrm flipV="1">
            <a:off x="453464" y="1817264"/>
            <a:ext cx="6499611" cy="1586757"/>
          </a:xfrm>
          <a:prstGeom prst="line">
            <a:avLst/>
          </a:prstGeom>
          <a:ln w="50800">
            <a:solidFill>
              <a:srgbClr val="016188"/>
            </a:solidFill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460448" y="2590206"/>
            <a:ext cx="6508657" cy="1"/>
          </a:xfrm>
          <a:prstGeom prst="line">
            <a:avLst/>
          </a:prstGeom>
          <a:ln w="50800">
            <a:solidFill>
              <a:srgbClr val="C0311A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6937523" y="1014449"/>
            <a:ext cx="952501" cy="23895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4289" tIns="34289" rIns="34289" bIns="34289" anchor="ctr"/>
          <a:lstStyle/>
          <a:p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7060895" y="1600458"/>
            <a:ext cx="1927543" cy="4049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013E7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>
                <a:latin typeface="+mj-lt"/>
              </a:rPr>
              <a:t>Projected peak demand</a:t>
            </a:r>
          </a:p>
        </p:txBody>
      </p:sp>
      <p:sp>
        <p:nvSpPr>
          <p:cNvPr id="121" name="Shape 121"/>
          <p:cNvSpPr/>
          <p:nvPr/>
        </p:nvSpPr>
        <p:spPr>
          <a:xfrm>
            <a:off x="7060895" y="2456899"/>
            <a:ext cx="1649978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C0311A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Available capacity</a:t>
            </a:r>
          </a:p>
        </p:txBody>
      </p:sp>
      <p:sp>
        <p:nvSpPr>
          <p:cNvPr id="125" name="Shape 125"/>
          <p:cNvSpPr/>
          <p:nvPr/>
        </p:nvSpPr>
        <p:spPr>
          <a:xfrm>
            <a:off x="448027" y="4399956"/>
            <a:ext cx="572493" cy="30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1300" dirty="0">
                <a:latin typeface="+mj-lt"/>
              </a:rPr>
              <a:t>Today</a:t>
            </a:r>
          </a:p>
        </p:txBody>
      </p:sp>
      <p:sp>
        <p:nvSpPr>
          <p:cNvPr id="129" name="Shape 129"/>
          <p:cNvSpPr/>
          <p:nvPr/>
        </p:nvSpPr>
        <p:spPr>
          <a:xfrm flipV="1">
            <a:off x="3258567" y="2915232"/>
            <a:ext cx="1" cy="937136"/>
          </a:xfrm>
          <a:prstGeom prst="line">
            <a:avLst/>
          </a:prstGeom>
          <a:ln w="88900">
            <a:solidFill>
              <a:srgbClr val="C0311A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smtClean="0"/>
              <a:t>You can use DR to buy time to make a better decision</a:t>
            </a:r>
            <a:endParaRPr dirty="0"/>
          </a:p>
        </p:txBody>
      </p:sp>
      <p:sp>
        <p:nvSpPr>
          <p:cNvPr id="21" name="Shape 118"/>
          <p:cNvSpPr/>
          <p:nvPr/>
        </p:nvSpPr>
        <p:spPr>
          <a:xfrm>
            <a:off x="454239" y="2103226"/>
            <a:ext cx="6499774" cy="1"/>
          </a:xfrm>
          <a:prstGeom prst="line">
            <a:avLst/>
          </a:prstGeom>
          <a:ln w="50800">
            <a:solidFill>
              <a:schemeClr val="accent2"/>
            </a:solidFill>
            <a:prstDash val="sysDot"/>
            <a:miter lim="400000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chemeClr val="accent2"/>
              </a:solidFill>
            </a:endParaRPr>
          </a:p>
        </p:txBody>
      </p:sp>
      <p:sp>
        <p:nvSpPr>
          <p:cNvPr id="22" name="Shape 121"/>
          <p:cNvSpPr/>
          <p:nvPr/>
        </p:nvSpPr>
        <p:spPr>
          <a:xfrm>
            <a:off x="7060894" y="1961925"/>
            <a:ext cx="1649978" cy="2475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defTabSz="904875">
              <a:buClr>
                <a:srgbClr val="626262"/>
              </a:buClr>
              <a:defRPr>
                <a:solidFill>
                  <a:srgbClr val="C0311A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GB" sz="1300" dirty="0" smtClean="0">
                <a:solidFill>
                  <a:schemeClr val="accent2"/>
                </a:solidFill>
                <a:latin typeface="+mj-lt"/>
              </a:rPr>
              <a:t>Capacity with DR</a:t>
            </a:r>
            <a:endParaRPr sz="13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4" name="Shape 129"/>
          <p:cNvSpPr/>
          <p:nvPr/>
        </p:nvSpPr>
        <p:spPr>
          <a:xfrm flipV="1">
            <a:off x="4488278" y="2915232"/>
            <a:ext cx="1" cy="937136"/>
          </a:xfrm>
          <a:prstGeom prst="line">
            <a:avLst/>
          </a:prstGeom>
          <a:ln w="88900">
            <a:solidFill>
              <a:srgbClr val="C0311A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" name="Shape 128"/>
          <p:cNvSpPr/>
          <p:nvPr/>
        </p:nvSpPr>
        <p:spPr>
          <a:xfrm>
            <a:off x="3293602" y="1506721"/>
            <a:ext cx="1142114" cy="30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717" tIns="25717" rIns="25717" bIns="25717" anchor="ctr"/>
          <a:lstStyle>
            <a:lvl1pPr algn="ctr" defTabSz="904875">
              <a:buClr>
                <a:srgbClr val="626262"/>
              </a:buClr>
              <a:defRPr>
                <a:solidFill>
                  <a:srgbClr val="DEB404"/>
                </a:solidFill>
                <a:uFill>
                  <a:solidFill>
                    <a:srgbClr val="4F4F4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GB" sz="1300" dirty="0" smtClean="0">
                <a:solidFill>
                  <a:schemeClr val="accent3"/>
                </a:solidFill>
                <a:latin typeface="+mj-lt"/>
              </a:rPr>
              <a:t>Extra time</a:t>
            </a:r>
            <a:endParaRPr sz="13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27" name="Shape 129"/>
          <p:cNvSpPr/>
          <p:nvPr/>
        </p:nvSpPr>
        <p:spPr>
          <a:xfrm flipV="1">
            <a:off x="3258566" y="1872689"/>
            <a:ext cx="1229711" cy="0"/>
          </a:xfrm>
          <a:prstGeom prst="line">
            <a:avLst/>
          </a:prstGeom>
          <a:ln w="76200" cmpd="sng">
            <a:solidFill>
              <a:schemeClr val="accent3"/>
            </a:solidFill>
            <a:miter lim="400000"/>
            <a:headEnd type="triangle"/>
            <a:tailEnd type="triangle"/>
          </a:ln>
          <a:effectLst>
            <a:softEdge rad="25400"/>
          </a:effectLst>
        </p:spPr>
        <p:txBody>
          <a:bodyPr lIns="0" tIns="0" rIns="0" bIns="0"/>
          <a:lstStyle/>
          <a:p>
            <a:pPr defTabSz="678656">
              <a:buClr>
                <a:srgbClr val="626262"/>
              </a:buClr>
              <a:defRPr sz="900">
                <a:solidFill>
                  <a:srgbClr val="626262"/>
                </a:solidFill>
                <a:uFill>
                  <a:solidFill>
                    <a:srgbClr val="626262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4741880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1: Navigant Research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DR has proven its value as planning reserve capacity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9"/>
          </p:nvPr>
        </p:nvSpPr>
        <p:spPr>
          <a:xfrm>
            <a:off x="6317673" y="1508839"/>
            <a:ext cx="2576945" cy="3115624"/>
          </a:xfrm>
        </p:spPr>
        <p:txBody>
          <a:bodyPr/>
          <a:lstStyle/>
          <a:p>
            <a:pPr marL="0" indent="0">
              <a:buNone/>
            </a:pPr>
            <a:r>
              <a:rPr lang="en-AU" u="sng" dirty="0" smtClean="0"/>
              <a:t>Key DR attributes</a:t>
            </a:r>
          </a:p>
          <a:p>
            <a:r>
              <a:rPr lang="en-AU" sz="1200" dirty="0" smtClean="0"/>
              <a:t>Capital efficient</a:t>
            </a:r>
          </a:p>
          <a:p>
            <a:r>
              <a:rPr lang="en-AU" sz="1200" dirty="0" smtClean="0"/>
              <a:t>Fast-to-market</a:t>
            </a:r>
          </a:p>
          <a:p>
            <a:r>
              <a:rPr lang="en-AU" sz="1200" dirty="0" smtClean="0"/>
              <a:t>Dispatchable</a:t>
            </a:r>
          </a:p>
          <a:p>
            <a:r>
              <a:rPr lang="en-AU" sz="1200" dirty="0" smtClean="0"/>
              <a:t>Reliable</a:t>
            </a:r>
          </a:p>
          <a:p>
            <a:r>
              <a:rPr lang="en-AU" sz="1200" dirty="0" smtClean="0"/>
              <a:t>Clean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AU" u="sng" dirty="0" smtClean="0"/>
              <a:t>Key DR benefits </a:t>
            </a:r>
            <a:endParaRPr lang="en-AU" u="sng" dirty="0"/>
          </a:p>
          <a:p>
            <a:r>
              <a:rPr lang="en-AU" sz="1200" dirty="0" smtClean="0"/>
              <a:t>Improved system reliability</a:t>
            </a:r>
          </a:p>
          <a:p>
            <a:r>
              <a:rPr lang="en-AU" sz="1200" dirty="0" smtClean="0"/>
              <a:t>Lower electricity prices</a:t>
            </a:r>
          </a:p>
          <a:p>
            <a:r>
              <a:rPr lang="en-AU" sz="1200" dirty="0" smtClean="0"/>
              <a:t>Industrial competitiveness</a:t>
            </a:r>
            <a:endParaRPr lang="en-AU" dirty="0" smtClean="0"/>
          </a:p>
          <a:p>
            <a:r>
              <a:rPr lang="en-AU" sz="1200" dirty="0" smtClean="0"/>
              <a:t>Higher renewables penetration</a:t>
            </a:r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56" y="1548549"/>
            <a:ext cx="5606415" cy="281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787271" y="1591967"/>
            <a:ext cx="0" cy="2657915"/>
          </a:xfrm>
          <a:prstGeom prst="line">
            <a:avLst/>
          </a:prstGeom>
          <a:ln w="28575">
            <a:solidFill>
              <a:schemeClr val="accent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40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DR Aggregators work with utilities to build portfolios</a:t>
            </a:r>
            <a:endParaRPr lang="en-AU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9"/>
          </p:nvPr>
        </p:nvSpPr>
        <p:spPr>
          <a:xfrm>
            <a:off x="6307281" y="1508839"/>
            <a:ext cx="2608119" cy="2839739"/>
          </a:xfrm>
        </p:spPr>
        <p:txBody>
          <a:bodyPr/>
          <a:lstStyle/>
          <a:p>
            <a:r>
              <a:rPr lang="en-AU" sz="1800" dirty="0" smtClean="0"/>
              <a:t>Utility DR tariff arrangements are suboptimal.</a:t>
            </a:r>
            <a:endParaRPr lang="en-AU" sz="1800" dirty="0"/>
          </a:p>
          <a:p>
            <a:r>
              <a:rPr lang="en-AU" sz="1800" dirty="0" smtClean="0"/>
              <a:t>DR Aggregators have flexibility of contract with customers. </a:t>
            </a:r>
          </a:p>
          <a:p>
            <a:r>
              <a:rPr lang="en-AU" sz="1800" dirty="0" smtClean="0"/>
              <a:t>DR aggregation allows more customers to do DR (more MW)</a:t>
            </a:r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endParaRPr lang="en-AU" dirty="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406021" y="1977984"/>
            <a:ext cx="5319315" cy="2523050"/>
            <a:chOff x="354067" y="1319425"/>
            <a:chExt cx="8443357" cy="400484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3418830" y="1319425"/>
              <a:ext cx="5378594" cy="400484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</p:pic>
        <p:sp>
          <p:nvSpPr>
            <p:cNvPr id="7" name="Oval 6"/>
            <p:cNvSpPr/>
            <p:nvPr/>
          </p:nvSpPr>
          <p:spPr>
            <a:xfrm>
              <a:off x="354067" y="1426052"/>
              <a:ext cx="2280063" cy="2180005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Customer capabilities</a:t>
              </a:r>
            </a:p>
            <a:p>
              <a:pPr algn="ctr"/>
              <a:endParaRPr lang="en-US" sz="1100" dirty="0" smtClean="0"/>
            </a:p>
            <a:p>
              <a:pPr algn="ctr"/>
              <a:endParaRPr lang="en-US" sz="11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63964" y="2736962"/>
              <a:ext cx="2280063" cy="216730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  <a:p>
              <a:pPr algn="ctr"/>
              <a:endParaRPr lang="en-US" sz="1100" dirty="0" smtClean="0"/>
            </a:p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Utility and grid operator needs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2654710" y="2834161"/>
              <a:ext cx="620687" cy="641267"/>
            </a:xfrm>
            <a:prstGeom prst="rightArrow">
              <a:avLst/>
            </a:prstGeom>
            <a:solidFill>
              <a:schemeClr val="tx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12256" y="1522119"/>
            <a:ext cx="5306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u="sng" dirty="0" smtClean="0"/>
              <a:t>Basic model of DR aggregation</a:t>
            </a:r>
            <a:endParaRPr lang="en-AU" sz="1200" u="sng" dirty="0"/>
          </a:p>
        </p:txBody>
      </p:sp>
    </p:spTree>
    <p:extLst>
      <p:ext uri="{BB962C8B-B14F-4D97-AF65-F5344CB8AC3E}">
        <p14:creationId xmlns:p14="http://schemas.microsoft.com/office/powerpoint/2010/main" val="221943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025244" y="1016475"/>
            <a:ext cx="31187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 smtClean="0">
                <a:solidFill>
                  <a:schemeClr val="accent1"/>
                </a:solidFill>
              </a:rPr>
              <a:t>Reliability DR (Capacity/Strategic Reserves)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b="1" i="1" kern="0" dirty="0" smtClean="0">
                <a:solidFill>
                  <a:srgbClr val="4F4F4F"/>
                </a:solidFill>
              </a:rPr>
              <a:t>Typical dispatch: </a:t>
            </a:r>
            <a:r>
              <a:rPr lang="en-US" sz="1000" i="1" kern="0" dirty="0" smtClean="0">
                <a:solidFill>
                  <a:srgbClr val="4F4F4F"/>
                </a:solidFill>
              </a:rPr>
              <a:t>4 hours duration; 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	1-2x/year; 60-minute notice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Load reduction only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PJM 2015: 11,000 MW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600" i="1" kern="0" dirty="0" smtClean="0">
              <a:solidFill>
                <a:srgbClr val="4F4F4F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 smtClean="0">
                <a:solidFill>
                  <a:schemeClr val="accent1"/>
                </a:solidFill>
              </a:rPr>
              <a:t>Economic DR (Energy)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b="1" i="1" kern="0" dirty="0" smtClean="0">
                <a:solidFill>
                  <a:srgbClr val="4F4F4F"/>
                </a:solidFill>
              </a:rPr>
              <a:t>Typical dispatch: </a:t>
            </a:r>
            <a:r>
              <a:rPr lang="en-US" sz="1000" i="1" kern="0" dirty="0" smtClean="0">
                <a:solidFill>
                  <a:srgbClr val="4F4F4F"/>
                </a:solidFill>
              </a:rPr>
              <a:t>5-minute to multiple hours duration; 100+ hours/year,1 hour to 5-minute notice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Load reduction only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PJM 2015: 2,600 MW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" i="1" kern="0" dirty="0" smtClean="0">
              <a:solidFill>
                <a:srgbClr val="4F4F4F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 smtClean="0">
                <a:solidFill>
                  <a:schemeClr val="accent1"/>
                </a:solidFill>
              </a:rPr>
              <a:t>Operating Reserves (Secondary Reserves)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b="1" i="1" kern="0" dirty="0" smtClean="0">
                <a:solidFill>
                  <a:srgbClr val="4F4F4F"/>
                </a:solidFill>
              </a:rPr>
              <a:t>Typical dispatch: </a:t>
            </a:r>
            <a:r>
              <a:rPr lang="en-US" sz="1000" kern="0" dirty="0" smtClean="0">
                <a:solidFill>
                  <a:srgbClr val="4F4F4F"/>
                </a:solidFill>
              </a:rPr>
              <a:t>~20</a:t>
            </a:r>
            <a:r>
              <a:rPr lang="en-US" sz="1000" i="1" kern="0" dirty="0" smtClean="0">
                <a:solidFill>
                  <a:srgbClr val="4F4F4F"/>
                </a:solidFill>
              </a:rPr>
              <a:t>x/year; ~30-minute duration; 10-minute notice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Load reduction </a:t>
            </a:r>
            <a:r>
              <a:rPr lang="en-US" sz="1000" i="1" u="sng" kern="0" dirty="0" smtClean="0">
                <a:solidFill>
                  <a:srgbClr val="4F4F4F"/>
                </a:solidFill>
              </a:rPr>
              <a:t>or increase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PJM 2015: 360 MW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600" i="1" kern="0" dirty="0" smtClean="0">
              <a:solidFill>
                <a:srgbClr val="4F4F4F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 smtClean="0">
                <a:solidFill>
                  <a:schemeClr val="accent1"/>
                </a:solidFill>
              </a:rPr>
              <a:t>Regulation (Primary Reserves)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b="1" i="1" kern="0" dirty="0" smtClean="0">
                <a:solidFill>
                  <a:srgbClr val="4F4F4F"/>
                </a:solidFill>
              </a:rPr>
              <a:t>Typical dispatch: </a:t>
            </a:r>
            <a:r>
              <a:rPr lang="en-US" sz="1000" i="1" kern="0" dirty="0" smtClean="0">
                <a:solidFill>
                  <a:srgbClr val="4F4F4F"/>
                </a:solidFill>
              </a:rPr>
              <a:t>Continuous; minutes to hours duration; 6-second notice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Load reduction </a:t>
            </a:r>
            <a:r>
              <a:rPr lang="en-US" sz="1000" i="1" u="sng" kern="0" dirty="0" smtClean="0">
                <a:solidFill>
                  <a:srgbClr val="4F4F4F"/>
                </a:solidFill>
              </a:rPr>
              <a:t>or increase</a:t>
            </a:r>
          </a:p>
          <a:p>
            <a:pPr marL="284163" indent="-1651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i="1" kern="0" dirty="0" smtClean="0">
                <a:solidFill>
                  <a:srgbClr val="4F4F4F"/>
                </a:solidFill>
              </a:rPr>
              <a:t>PJM 2015: 13 MW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81511" y="274504"/>
            <a:ext cx="8888753" cy="379413"/>
          </a:xfrm>
        </p:spPr>
        <p:txBody>
          <a:bodyPr/>
          <a:lstStyle/>
          <a:p>
            <a:r>
              <a:rPr lang="en-US" sz="2300" dirty="0" smtClean="0">
                <a:latin typeface="+mn-lt"/>
              </a:rPr>
              <a:t>Capacity DR is the anchor, but it unleashes flexible resources </a:t>
            </a:r>
            <a:endParaRPr lang="en-US" sz="2300" i="1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670" y="1402566"/>
            <a:ext cx="2956894" cy="2859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077" y="1952533"/>
            <a:ext cx="2114910" cy="648321"/>
          </a:xfrm>
          <a:prstGeom prst="rect">
            <a:avLst/>
          </a:prstGeom>
        </p:spPr>
      </p:pic>
      <p:sp>
        <p:nvSpPr>
          <p:cNvPr id="8" name="Freeform 85"/>
          <p:cNvSpPr>
            <a:spLocks/>
          </p:cNvSpPr>
          <p:nvPr/>
        </p:nvSpPr>
        <p:spPr bwMode="auto">
          <a:xfrm>
            <a:off x="121357" y="2519654"/>
            <a:ext cx="2633472" cy="1595842"/>
          </a:xfrm>
          <a:custGeom>
            <a:avLst/>
            <a:gdLst>
              <a:gd name="T0" fmla="*/ 1141585662 w 1187"/>
              <a:gd name="T1" fmla="*/ 1161363909 h 723"/>
              <a:gd name="T2" fmla="*/ 1141585662 w 1187"/>
              <a:gd name="T3" fmla="*/ 1161363909 h 723"/>
              <a:gd name="T4" fmla="*/ 1141585662 w 1187"/>
              <a:gd name="T5" fmla="*/ 1161363909 h 723"/>
              <a:gd name="T6" fmla="*/ 1141585662 w 1187"/>
              <a:gd name="T7" fmla="*/ 1161363909 h 723"/>
              <a:gd name="T8" fmla="*/ 1141585662 w 1187"/>
              <a:gd name="T9" fmla="*/ 1161363909 h 723"/>
              <a:gd name="T10" fmla="*/ 1141585662 w 1187"/>
              <a:gd name="T11" fmla="*/ 1161363909 h 723"/>
              <a:gd name="T12" fmla="*/ 1141585662 w 1187"/>
              <a:gd name="T13" fmla="*/ 1161363909 h 723"/>
              <a:gd name="T14" fmla="*/ 1141585662 w 1187"/>
              <a:gd name="T15" fmla="*/ 1161363909 h 723"/>
              <a:gd name="T16" fmla="*/ 1141585662 w 1187"/>
              <a:gd name="T17" fmla="*/ 1161363909 h 723"/>
              <a:gd name="T18" fmla="*/ 1141585662 w 1187"/>
              <a:gd name="T19" fmla="*/ 1161363909 h 723"/>
              <a:gd name="T20" fmla="*/ 1141585662 w 1187"/>
              <a:gd name="T21" fmla="*/ 1161363909 h 723"/>
              <a:gd name="T22" fmla="*/ 1141585662 w 1187"/>
              <a:gd name="T23" fmla="*/ 1161363909 h 723"/>
              <a:gd name="T24" fmla="*/ 0 w 1187"/>
              <a:gd name="T25" fmla="*/ 1161363909 h 723"/>
              <a:gd name="T26" fmla="*/ 1141585662 w 1187"/>
              <a:gd name="T27" fmla="*/ 1161363909 h 723"/>
              <a:gd name="T28" fmla="*/ 1141585662 w 1187"/>
              <a:gd name="T29" fmla="*/ 1161363909 h 723"/>
              <a:gd name="T30" fmla="*/ 1141585662 w 1187"/>
              <a:gd name="T31" fmla="*/ 1161363909 h 723"/>
              <a:gd name="T32" fmla="*/ 1141585662 w 1187"/>
              <a:gd name="T33" fmla="*/ 1161363909 h 723"/>
              <a:gd name="T34" fmla="*/ 1141585662 w 1187"/>
              <a:gd name="T35" fmla="*/ 1161363909 h 723"/>
              <a:gd name="T36" fmla="*/ 1141585662 w 1187"/>
              <a:gd name="T37" fmla="*/ 1161363909 h 723"/>
              <a:gd name="T38" fmla="*/ 1141585662 w 1187"/>
              <a:gd name="T39" fmla="*/ 1161363909 h 723"/>
              <a:gd name="T40" fmla="*/ 1141585662 w 1187"/>
              <a:gd name="T41" fmla="*/ 1161363909 h 723"/>
              <a:gd name="T42" fmla="*/ 1141585662 w 1187"/>
              <a:gd name="T43" fmla="*/ 1161363909 h 723"/>
              <a:gd name="T44" fmla="*/ 1141585662 w 1187"/>
              <a:gd name="T45" fmla="*/ 1161363909 h 723"/>
              <a:gd name="T46" fmla="*/ 1141585662 w 1187"/>
              <a:gd name="T47" fmla="*/ 1161363909 h 723"/>
              <a:gd name="T48" fmla="*/ 1141585662 w 1187"/>
              <a:gd name="T49" fmla="*/ 1161363909 h 723"/>
              <a:gd name="T50" fmla="*/ 1141585662 w 1187"/>
              <a:gd name="T51" fmla="*/ 1161363909 h 723"/>
              <a:gd name="T52" fmla="*/ 1141585662 w 1187"/>
              <a:gd name="T53" fmla="*/ 1161363909 h 723"/>
              <a:gd name="T54" fmla="*/ 1141585662 w 1187"/>
              <a:gd name="T55" fmla="*/ 1161363909 h 723"/>
              <a:gd name="T56" fmla="*/ 1141585662 w 1187"/>
              <a:gd name="T57" fmla="*/ 1161363909 h 723"/>
              <a:gd name="T58" fmla="*/ 1141585662 w 1187"/>
              <a:gd name="T59" fmla="*/ 1161363909 h 723"/>
              <a:gd name="T60" fmla="*/ 1141585662 w 1187"/>
              <a:gd name="T61" fmla="*/ 1161363909 h 723"/>
              <a:gd name="T62" fmla="*/ 1141585662 w 1187"/>
              <a:gd name="T63" fmla="*/ 1161363909 h 723"/>
              <a:gd name="T64" fmla="*/ 1141585662 w 1187"/>
              <a:gd name="T65" fmla="*/ 1161363909 h 723"/>
              <a:gd name="T66" fmla="*/ 1141585662 w 1187"/>
              <a:gd name="T67" fmla="*/ 1161363909 h 723"/>
              <a:gd name="T68" fmla="*/ 1141585662 w 1187"/>
              <a:gd name="T69" fmla="*/ 1161363909 h 723"/>
              <a:gd name="T70" fmla="*/ 1141585662 w 1187"/>
              <a:gd name="T71" fmla="*/ 1161363909 h 723"/>
              <a:gd name="T72" fmla="*/ 1141585662 w 1187"/>
              <a:gd name="T73" fmla="*/ 1161363909 h 723"/>
              <a:gd name="T74" fmla="*/ 1141585662 w 1187"/>
              <a:gd name="T75" fmla="*/ 1161363909 h 723"/>
              <a:gd name="T76" fmla="*/ 1141585662 w 1187"/>
              <a:gd name="T77" fmla="*/ 1161363909 h 723"/>
              <a:gd name="T78" fmla="*/ 1141585662 w 1187"/>
              <a:gd name="T79" fmla="*/ 1161363909 h 723"/>
              <a:gd name="T80" fmla="*/ 1141585662 w 1187"/>
              <a:gd name="T81" fmla="*/ 1161363909 h 723"/>
              <a:gd name="T82" fmla="*/ 1141585662 w 1187"/>
              <a:gd name="T83" fmla="*/ 1161363909 h 723"/>
              <a:gd name="T84" fmla="*/ 1141585662 w 1187"/>
              <a:gd name="T85" fmla="*/ 1161363909 h 723"/>
              <a:gd name="T86" fmla="*/ 1141585662 w 1187"/>
              <a:gd name="T87" fmla="*/ 1161363909 h 723"/>
              <a:gd name="T88" fmla="*/ 1141585662 w 1187"/>
              <a:gd name="T89" fmla="*/ 1161363909 h 723"/>
              <a:gd name="T90" fmla="*/ 1141585662 w 1187"/>
              <a:gd name="T91" fmla="*/ 1161363909 h 723"/>
              <a:gd name="T92" fmla="*/ 1141585662 w 1187"/>
              <a:gd name="T93" fmla="*/ 1161363909 h 723"/>
              <a:gd name="T94" fmla="*/ 1141585662 w 1187"/>
              <a:gd name="T95" fmla="*/ 1161363909 h 723"/>
              <a:gd name="T96" fmla="*/ 1141585662 w 1187"/>
              <a:gd name="T97" fmla="*/ 1161363909 h 723"/>
              <a:gd name="T98" fmla="*/ 1141585662 w 1187"/>
              <a:gd name="T99" fmla="*/ 1161363909 h 723"/>
              <a:gd name="T100" fmla="*/ 1141585662 w 1187"/>
              <a:gd name="T101" fmla="*/ 1161363909 h 723"/>
              <a:gd name="T102" fmla="*/ 1141585662 w 1187"/>
              <a:gd name="T103" fmla="*/ 1161363909 h 723"/>
              <a:gd name="T104" fmla="*/ 1141585662 w 1187"/>
              <a:gd name="T105" fmla="*/ 1161363909 h 723"/>
              <a:gd name="T106" fmla="*/ 1141585662 w 1187"/>
              <a:gd name="T107" fmla="*/ 1161363909 h 723"/>
              <a:gd name="T108" fmla="*/ 1141585662 w 1187"/>
              <a:gd name="T109" fmla="*/ 1161363909 h 723"/>
              <a:gd name="T110" fmla="*/ 1141585662 w 1187"/>
              <a:gd name="T111" fmla="*/ 1161363909 h 723"/>
              <a:gd name="T112" fmla="*/ 1141585662 w 1187"/>
              <a:gd name="T113" fmla="*/ 1161363909 h 723"/>
              <a:gd name="T114" fmla="*/ 1141585662 w 1187"/>
              <a:gd name="T115" fmla="*/ 1161363909 h 723"/>
              <a:gd name="T116" fmla="*/ 1141585662 w 1187"/>
              <a:gd name="T117" fmla="*/ 1161363909 h 723"/>
              <a:gd name="T118" fmla="*/ 1141585662 w 1187"/>
              <a:gd name="T119" fmla="*/ 1161363909 h 723"/>
              <a:gd name="T120" fmla="*/ 1141585662 w 1187"/>
              <a:gd name="T121" fmla="*/ 1161363909 h 72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187"/>
              <a:gd name="T184" fmla="*/ 0 h 723"/>
              <a:gd name="T185" fmla="*/ 1187 w 1187"/>
              <a:gd name="T186" fmla="*/ 723 h 72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187" h="723">
                <a:moveTo>
                  <a:pt x="155" y="506"/>
                </a:moveTo>
                <a:lnTo>
                  <a:pt x="119" y="525"/>
                </a:lnTo>
                <a:lnTo>
                  <a:pt x="104" y="527"/>
                </a:lnTo>
                <a:lnTo>
                  <a:pt x="87" y="515"/>
                </a:lnTo>
                <a:lnTo>
                  <a:pt x="126" y="383"/>
                </a:lnTo>
                <a:lnTo>
                  <a:pt x="129" y="383"/>
                </a:lnTo>
                <a:lnTo>
                  <a:pt x="137" y="366"/>
                </a:lnTo>
                <a:lnTo>
                  <a:pt x="137" y="362"/>
                </a:lnTo>
                <a:lnTo>
                  <a:pt x="132" y="360"/>
                </a:lnTo>
                <a:lnTo>
                  <a:pt x="120" y="362"/>
                </a:lnTo>
                <a:lnTo>
                  <a:pt x="110" y="360"/>
                </a:lnTo>
                <a:lnTo>
                  <a:pt x="108" y="357"/>
                </a:lnTo>
                <a:lnTo>
                  <a:pt x="108" y="350"/>
                </a:lnTo>
                <a:lnTo>
                  <a:pt x="105" y="345"/>
                </a:lnTo>
                <a:lnTo>
                  <a:pt x="95" y="350"/>
                </a:lnTo>
                <a:lnTo>
                  <a:pt x="93" y="347"/>
                </a:lnTo>
                <a:lnTo>
                  <a:pt x="96" y="341"/>
                </a:lnTo>
                <a:lnTo>
                  <a:pt x="81" y="312"/>
                </a:lnTo>
                <a:lnTo>
                  <a:pt x="72" y="300"/>
                </a:lnTo>
                <a:lnTo>
                  <a:pt x="53" y="261"/>
                </a:lnTo>
                <a:lnTo>
                  <a:pt x="38" y="254"/>
                </a:lnTo>
                <a:lnTo>
                  <a:pt x="15" y="227"/>
                </a:lnTo>
                <a:lnTo>
                  <a:pt x="29" y="224"/>
                </a:lnTo>
                <a:lnTo>
                  <a:pt x="18" y="212"/>
                </a:lnTo>
                <a:lnTo>
                  <a:pt x="23" y="188"/>
                </a:lnTo>
                <a:lnTo>
                  <a:pt x="0" y="146"/>
                </a:lnTo>
                <a:lnTo>
                  <a:pt x="0" y="143"/>
                </a:lnTo>
                <a:lnTo>
                  <a:pt x="6" y="111"/>
                </a:lnTo>
                <a:lnTo>
                  <a:pt x="12" y="77"/>
                </a:lnTo>
                <a:lnTo>
                  <a:pt x="14" y="71"/>
                </a:lnTo>
                <a:lnTo>
                  <a:pt x="23" y="18"/>
                </a:lnTo>
                <a:lnTo>
                  <a:pt x="26" y="5"/>
                </a:lnTo>
                <a:lnTo>
                  <a:pt x="26" y="0"/>
                </a:lnTo>
                <a:lnTo>
                  <a:pt x="153" y="23"/>
                </a:lnTo>
                <a:lnTo>
                  <a:pt x="216" y="33"/>
                </a:lnTo>
                <a:lnTo>
                  <a:pt x="396" y="60"/>
                </a:lnTo>
                <a:lnTo>
                  <a:pt x="486" y="74"/>
                </a:lnTo>
                <a:lnTo>
                  <a:pt x="537" y="80"/>
                </a:lnTo>
                <a:lnTo>
                  <a:pt x="611" y="89"/>
                </a:lnTo>
                <a:lnTo>
                  <a:pt x="659" y="93"/>
                </a:lnTo>
                <a:lnTo>
                  <a:pt x="780" y="107"/>
                </a:lnTo>
                <a:lnTo>
                  <a:pt x="882" y="117"/>
                </a:lnTo>
                <a:lnTo>
                  <a:pt x="986" y="126"/>
                </a:lnTo>
                <a:lnTo>
                  <a:pt x="1089" y="134"/>
                </a:lnTo>
                <a:lnTo>
                  <a:pt x="1187" y="140"/>
                </a:lnTo>
                <a:lnTo>
                  <a:pt x="1185" y="176"/>
                </a:lnTo>
                <a:lnTo>
                  <a:pt x="1184" y="188"/>
                </a:lnTo>
                <a:lnTo>
                  <a:pt x="1184" y="192"/>
                </a:lnTo>
                <a:lnTo>
                  <a:pt x="1184" y="194"/>
                </a:lnTo>
                <a:lnTo>
                  <a:pt x="1182" y="212"/>
                </a:lnTo>
                <a:lnTo>
                  <a:pt x="1182" y="227"/>
                </a:lnTo>
                <a:lnTo>
                  <a:pt x="1179" y="264"/>
                </a:lnTo>
                <a:lnTo>
                  <a:pt x="1179" y="282"/>
                </a:lnTo>
                <a:lnTo>
                  <a:pt x="1179" y="284"/>
                </a:lnTo>
                <a:lnTo>
                  <a:pt x="1178" y="300"/>
                </a:lnTo>
                <a:lnTo>
                  <a:pt x="1176" y="318"/>
                </a:lnTo>
                <a:lnTo>
                  <a:pt x="1173" y="369"/>
                </a:lnTo>
                <a:lnTo>
                  <a:pt x="1173" y="372"/>
                </a:lnTo>
                <a:lnTo>
                  <a:pt x="1173" y="378"/>
                </a:lnTo>
                <a:lnTo>
                  <a:pt x="1172" y="408"/>
                </a:lnTo>
                <a:lnTo>
                  <a:pt x="1167" y="462"/>
                </a:lnTo>
                <a:lnTo>
                  <a:pt x="1167" y="479"/>
                </a:lnTo>
                <a:lnTo>
                  <a:pt x="1166" y="492"/>
                </a:lnTo>
                <a:lnTo>
                  <a:pt x="1166" y="498"/>
                </a:lnTo>
                <a:lnTo>
                  <a:pt x="1164" y="530"/>
                </a:lnTo>
                <a:lnTo>
                  <a:pt x="1163" y="534"/>
                </a:lnTo>
                <a:lnTo>
                  <a:pt x="1163" y="557"/>
                </a:lnTo>
                <a:lnTo>
                  <a:pt x="1161" y="579"/>
                </a:lnTo>
                <a:lnTo>
                  <a:pt x="1161" y="588"/>
                </a:lnTo>
                <a:lnTo>
                  <a:pt x="1160" y="608"/>
                </a:lnTo>
                <a:lnTo>
                  <a:pt x="1155" y="680"/>
                </a:lnTo>
                <a:lnTo>
                  <a:pt x="1155" y="684"/>
                </a:lnTo>
                <a:lnTo>
                  <a:pt x="1154" y="716"/>
                </a:lnTo>
                <a:lnTo>
                  <a:pt x="1152" y="716"/>
                </a:lnTo>
                <a:lnTo>
                  <a:pt x="1082" y="711"/>
                </a:lnTo>
                <a:lnTo>
                  <a:pt x="1071" y="711"/>
                </a:lnTo>
                <a:lnTo>
                  <a:pt x="1050" y="710"/>
                </a:lnTo>
                <a:lnTo>
                  <a:pt x="1046" y="708"/>
                </a:lnTo>
                <a:lnTo>
                  <a:pt x="960" y="702"/>
                </a:lnTo>
                <a:lnTo>
                  <a:pt x="951" y="702"/>
                </a:lnTo>
                <a:lnTo>
                  <a:pt x="950" y="702"/>
                </a:lnTo>
                <a:lnTo>
                  <a:pt x="939" y="702"/>
                </a:lnTo>
                <a:lnTo>
                  <a:pt x="926" y="701"/>
                </a:lnTo>
                <a:lnTo>
                  <a:pt x="924" y="701"/>
                </a:lnTo>
                <a:lnTo>
                  <a:pt x="849" y="693"/>
                </a:lnTo>
                <a:lnTo>
                  <a:pt x="836" y="692"/>
                </a:lnTo>
                <a:lnTo>
                  <a:pt x="755" y="684"/>
                </a:lnTo>
                <a:lnTo>
                  <a:pt x="720" y="681"/>
                </a:lnTo>
                <a:lnTo>
                  <a:pt x="707" y="680"/>
                </a:lnTo>
                <a:lnTo>
                  <a:pt x="695" y="678"/>
                </a:lnTo>
                <a:lnTo>
                  <a:pt x="683" y="677"/>
                </a:lnTo>
                <a:lnTo>
                  <a:pt x="644" y="672"/>
                </a:lnTo>
                <a:lnTo>
                  <a:pt x="630" y="671"/>
                </a:lnTo>
                <a:lnTo>
                  <a:pt x="561" y="663"/>
                </a:lnTo>
                <a:lnTo>
                  <a:pt x="555" y="662"/>
                </a:lnTo>
                <a:lnTo>
                  <a:pt x="540" y="660"/>
                </a:lnTo>
                <a:lnTo>
                  <a:pt x="500" y="657"/>
                </a:lnTo>
                <a:lnTo>
                  <a:pt x="432" y="648"/>
                </a:lnTo>
                <a:lnTo>
                  <a:pt x="426" y="696"/>
                </a:lnTo>
                <a:lnTo>
                  <a:pt x="423" y="720"/>
                </a:lnTo>
                <a:lnTo>
                  <a:pt x="423" y="723"/>
                </a:lnTo>
                <a:lnTo>
                  <a:pt x="419" y="722"/>
                </a:lnTo>
                <a:lnTo>
                  <a:pt x="416" y="719"/>
                </a:lnTo>
                <a:lnTo>
                  <a:pt x="407" y="696"/>
                </a:lnTo>
                <a:lnTo>
                  <a:pt x="395" y="680"/>
                </a:lnTo>
                <a:lnTo>
                  <a:pt x="393" y="680"/>
                </a:lnTo>
                <a:lnTo>
                  <a:pt x="384" y="684"/>
                </a:lnTo>
                <a:lnTo>
                  <a:pt x="378" y="693"/>
                </a:lnTo>
                <a:lnTo>
                  <a:pt x="378" y="708"/>
                </a:lnTo>
                <a:lnTo>
                  <a:pt x="366" y="705"/>
                </a:lnTo>
                <a:lnTo>
                  <a:pt x="314" y="701"/>
                </a:lnTo>
                <a:lnTo>
                  <a:pt x="302" y="693"/>
                </a:lnTo>
                <a:lnTo>
                  <a:pt x="290" y="702"/>
                </a:lnTo>
                <a:lnTo>
                  <a:pt x="273" y="705"/>
                </a:lnTo>
                <a:lnTo>
                  <a:pt x="251" y="696"/>
                </a:lnTo>
                <a:lnTo>
                  <a:pt x="239" y="705"/>
                </a:lnTo>
                <a:lnTo>
                  <a:pt x="240" y="713"/>
                </a:lnTo>
                <a:lnTo>
                  <a:pt x="236" y="714"/>
                </a:lnTo>
                <a:lnTo>
                  <a:pt x="222" y="699"/>
                </a:lnTo>
                <a:lnTo>
                  <a:pt x="215" y="653"/>
                </a:lnTo>
                <a:lnTo>
                  <a:pt x="185" y="632"/>
                </a:lnTo>
                <a:lnTo>
                  <a:pt x="189" y="614"/>
                </a:lnTo>
                <a:lnTo>
                  <a:pt x="155" y="506"/>
                </a:lnTo>
                <a:close/>
              </a:path>
            </a:pathLst>
          </a:custGeom>
          <a:solidFill>
            <a:srgbClr val="00417B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auto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endParaRPr lang="en-US" sz="1400">
              <a:solidFill>
                <a:srgbClr val="00417B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1959" y="2832355"/>
            <a:ext cx="2052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Potential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Capacity: ~90MW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Flex:  ~35MW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64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69898"/>
            <a:ext cx="8229600" cy="481450"/>
          </a:xfrm>
        </p:spPr>
        <p:txBody>
          <a:bodyPr/>
          <a:lstStyle/>
          <a:p>
            <a:r>
              <a:rPr lang="en-GB" dirty="0" smtClean="0"/>
              <a:t>Program design is key to DR viability &amp; uptake</a:t>
            </a:r>
            <a:endParaRPr lang="en-AU" dirty="0"/>
          </a:p>
        </p:txBody>
      </p:sp>
      <p:grpSp>
        <p:nvGrpSpPr>
          <p:cNvPr id="4" name="Group 3"/>
          <p:cNvGrpSpPr/>
          <p:nvPr/>
        </p:nvGrpSpPr>
        <p:grpSpPr>
          <a:xfrm>
            <a:off x="717302" y="1387429"/>
            <a:ext cx="7783450" cy="3249552"/>
            <a:chOff x="717301" y="1278977"/>
            <a:chExt cx="7783450" cy="3249552"/>
          </a:xfrm>
        </p:grpSpPr>
        <p:sp>
          <p:nvSpPr>
            <p:cNvPr id="10" name="AutoShape 31"/>
            <p:cNvSpPr>
              <a:spLocks noChangeArrowheads="1"/>
            </p:cNvSpPr>
            <p:nvPr/>
          </p:nvSpPr>
          <p:spPr bwMode="auto">
            <a:xfrm rot="5400000">
              <a:off x="6844989" y="2841228"/>
              <a:ext cx="2800350" cy="511175"/>
            </a:xfrm>
            <a:prstGeom prst="roundRect">
              <a:avLst>
                <a:gd name="adj" fmla="val 16667"/>
              </a:avLst>
            </a:prstGeom>
            <a:solidFill>
              <a:srgbClr val="00642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 smtClean="0">
                  <a:solidFill>
                    <a:srgbClr val="FFFFFF"/>
                  </a:solidFill>
                </a:rPr>
                <a:t>Encourage</a:t>
              </a:r>
              <a:endParaRPr lang="en-US" sz="1200" b="1">
                <a:solidFill>
                  <a:srgbClr val="FFFFFF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409155" y="169664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Resource availability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96192" y="1695169"/>
              <a:ext cx="130676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Critical hours </a:t>
              </a:r>
              <a:r>
                <a:rPr lang="en-US" sz="1100">
                  <a:solidFill>
                    <a:srgbClr val="4F4F4F"/>
                  </a:solidFill>
                </a:rPr>
                <a:t>o</a:t>
              </a:r>
              <a:r>
                <a:rPr lang="en-US" sz="1100" smtClean="0">
                  <a:solidFill>
                    <a:srgbClr val="4F4F4F"/>
                  </a:solidFill>
                </a:rPr>
                <a:t>nly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18672" y="1695169"/>
              <a:ext cx="7344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4F4F4F"/>
                  </a:solidFill>
                </a:rPr>
                <a:t>All hours</a:t>
              </a:r>
              <a:endParaRPr lang="en-US" dirty="0">
                <a:solidFill>
                  <a:srgbClr val="4F4F4F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411190" y="1975292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Event trigger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51172" y="1980919"/>
              <a:ext cx="185178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Needs-based / transparent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18674" y="1980919"/>
              <a:ext cx="71686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Arbitrary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409156" y="226814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4F4F4F"/>
                  </a:solidFill>
                </a:rPr>
                <a:t>Advance notice</a:t>
              </a:r>
              <a:endParaRPr lang="en-US" b="1" dirty="0">
                <a:solidFill>
                  <a:srgbClr val="4F4F4F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56492" y="2261041"/>
              <a:ext cx="114646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Minutes / </a:t>
              </a:r>
              <a:r>
                <a:rPr lang="en-US" sz="1100" smtClean="0">
                  <a:solidFill>
                    <a:srgbClr val="4F4F4F"/>
                  </a:solidFill>
                  <a:sym typeface="Wingdings" panose="05000000000000000000" pitchFamily="2" charset="2"/>
                </a:rPr>
                <a:t>hours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18673" y="2266669"/>
              <a:ext cx="106952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4F4F4F"/>
                  </a:solidFill>
                </a:rPr>
                <a:t>Instantaneous</a:t>
              </a:r>
              <a:endParaRPr lang="en-US" dirty="0">
                <a:solidFill>
                  <a:srgbClr val="4F4F4F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409156" y="255389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Event duration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44045" y="2552419"/>
              <a:ext cx="95891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Fixed / short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418673" y="2552419"/>
              <a:ext cx="77457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Unlimited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409156" y="283964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Event limits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01615" y="2838169"/>
              <a:ext cx="140134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Daily / annual limits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18673" y="2838169"/>
              <a:ext cx="5229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None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409156" y="312539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Technology requirements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199637" y="3123919"/>
              <a:ext cx="160332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Adequate / reasonable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18673" y="3123919"/>
              <a:ext cx="115608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Overly complex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409156" y="341114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Baseline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18873" y="3409669"/>
              <a:ext cx="158408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Simple / accurate / </a:t>
              </a:r>
              <a:r>
                <a:rPr lang="en-US" sz="1100">
                  <a:solidFill>
                    <a:srgbClr val="4F4F4F"/>
                  </a:solidFill>
                </a:rPr>
                <a:t>f</a:t>
              </a:r>
              <a:r>
                <a:rPr lang="en-US" sz="1100" smtClean="0">
                  <a:solidFill>
                    <a:srgbClr val="4F4F4F"/>
                  </a:solidFill>
                </a:rPr>
                <a:t>air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418673" y="3409669"/>
              <a:ext cx="12747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Complex / biased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09156" y="369689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Aggregation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608402" y="3695419"/>
              <a:ext cx="119455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By total </a:t>
              </a:r>
              <a:r>
                <a:rPr lang="en-US" sz="1100">
                  <a:solidFill>
                    <a:srgbClr val="4F4F4F"/>
                  </a:solidFill>
                </a:rPr>
                <a:t>p</a:t>
              </a:r>
              <a:r>
                <a:rPr lang="en-US" sz="1100" smtClean="0">
                  <a:solidFill>
                    <a:srgbClr val="4F4F4F"/>
                  </a:solidFill>
                </a:rPr>
                <a:t>ortfolio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418673" y="3695419"/>
              <a:ext cx="5229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4F4F4F"/>
                  </a:solidFill>
                </a:rPr>
                <a:t>None</a:t>
              </a:r>
              <a:endParaRPr lang="en-US" dirty="0">
                <a:solidFill>
                  <a:srgbClr val="4F4F4F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409156" y="398264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Payments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04446" y="3981169"/>
              <a:ext cx="159851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Availability and energy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18674" y="3981169"/>
              <a:ext cx="93006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Energy only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409156" y="4268390"/>
              <a:ext cx="6408000" cy="228600"/>
            </a:xfrm>
            <a:prstGeom prst="round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mtClean="0">
                  <a:solidFill>
                    <a:srgbClr val="4F4F4F"/>
                  </a:solidFill>
                </a:rPr>
                <a:t>Non-compliance </a:t>
              </a:r>
              <a:r>
                <a:rPr lang="en-US" sz="1200" b="1">
                  <a:solidFill>
                    <a:srgbClr val="4F4F4F"/>
                  </a:solidFill>
                </a:rPr>
                <a:t>p</a:t>
              </a:r>
              <a:r>
                <a:rPr lang="en-US" sz="1200" b="1" smtClean="0">
                  <a:solidFill>
                    <a:srgbClr val="4F4F4F"/>
                  </a:solidFill>
                </a:rPr>
                <a:t>enalties</a:t>
              </a:r>
              <a:endParaRPr lang="en-US" b="1">
                <a:solidFill>
                  <a:srgbClr val="4F4F4F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863281" y="4266919"/>
              <a:ext cx="9396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100" smtClean="0">
                  <a:solidFill>
                    <a:srgbClr val="4F4F4F"/>
                  </a:solidFill>
                </a:rPr>
                <a:t>Reasonable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418673" y="4266919"/>
              <a:ext cx="6319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rgbClr val="4F4F4F"/>
                  </a:solidFill>
                </a:rPr>
                <a:t>Severe</a:t>
              </a:r>
              <a:endParaRPr lang="en-US">
                <a:solidFill>
                  <a:srgbClr val="4F4F4F"/>
                </a:solidFill>
              </a:endParaRPr>
            </a:p>
          </p:txBody>
        </p:sp>
        <p:sp>
          <p:nvSpPr>
            <p:cNvPr id="42" name="AutoShape 31"/>
            <p:cNvSpPr>
              <a:spLocks noChangeArrowheads="1"/>
            </p:cNvSpPr>
            <p:nvPr/>
          </p:nvSpPr>
          <p:spPr bwMode="auto">
            <a:xfrm rot="5400000">
              <a:off x="-427286" y="2841229"/>
              <a:ext cx="2800350" cy="511175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 smtClean="0">
                  <a:solidFill>
                    <a:srgbClr val="FFFFFF"/>
                  </a:solidFill>
                </a:rPr>
                <a:t>Deter</a:t>
              </a:r>
              <a:endParaRPr lang="en-US" sz="1200" b="1">
                <a:solidFill>
                  <a:srgbClr val="FFFFFF"/>
                </a:solidFill>
              </a:endParaRPr>
            </a:p>
          </p:txBody>
        </p:sp>
        <p:sp>
          <p:nvSpPr>
            <p:cNvPr id="43" name="AutoShape 32"/>
            <p:cNvSpPr>
              <a:spLocks noChangeArrowheads="1"/>
            </p:cNvSpPr>
            <p:nvPr/>
          </p:nvSpPr>
          <p:spPr bwMode="auto">
            <a:xfrm>
              <a:off x="1418674" y="1278977"/>
              <a:ext cx="6337498" cy="439340"/>
            </a:xfrm>
            <a:prstGeom prst="leftRightArrow">
              <a:avLst>
                <a:gd name="adj1" fmla="val 66213"/>
                <a:gd name="adj2" fmla="val 269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de-DE" sz="1600" b="1" dirty="0" smtClean="0">
                  <a:solidFill>
                    <a:srgbClr val="FFFFFF"/>
                  </a:solidFill>
                </a:rPr>
                <a:t>Level of customer participation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598209" y="1329370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600" b="1" smtClean="0">
                  <a:solidFill>
                    <a:srgbClr val="B12A31"/>
                  </a:solidFill>
                </a:rPr>
                <a:t>Low</a:t>
              </a:r>
              <a:endParaRPr lang="en-AU" sz="1600" b="1">
                <a:solidFill>
                  <a:srgbClr val="B12A3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15859" y="1333403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600" b="1" smtClean="0">
                  <a:solidFill>
                    <a:srgbClr val="65A521">
                      <a:lumMod val="40000"/>
                      <a:lumOff val="60000"/>
                    </a:srgbClr>
                  </a:solidFill>
                </a:rPr>
                <a:t>High</a:t>
              </a:r>
              <a:endParaRPr lang="en-AU" sz="1600" b="1">
                <a:solidFill>
                  <a:srgbClr val="65A521">
                    <a:lumMod val="40000"/>
                    <a:lumOff val="60000"/>
                  </a:srgb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383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nerNOC_0525">
      <a:dk1>
        <a:srgbClr val="333333"/>
      </a:dk1>
      <a:lt1>
        <a:srgbClr val="FFFFFF"/>
      </a:lt1>
      <a:dk2>
        <a:srgbClr val="003E74"/>
      </a:dk2>
      <a:lt2>
        <a:srgbClr val="D9D9D9"/>
      </a:lt2>
      <a:accent1>
        <a:srgbClr val="0085B9"/>
      </a:accent1>
      <a:accent2>
        <a:srgbClr val="65A521"/>
      </a:accent2>
      <a:accent3>
        <a:srgbClr val="EA7600"/>
      </a:accent3>
      <a:accent4>
        <a:srgbClr val="662F98"/>
      </a:accent4>
      <a:accent5>
        <a:srgbClr val="B60C78"/>
      </a:accent5>
      <a:accent6>
        <a:srgbClr val="B12A31"/>
      </a:accent6>
      <a:hlink>
        <a:srgbClr val="008EAA"/>
      </a:hlink>
      <a:folHlink>
        <a:srgbClr val="008EA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5715</TotalTime>
  <Words>340</Words>
  <Application>Microsoft Office PowerPoint</Application>
  <PresentationFormat>On-screen Show (16:9)</PresentationFormat>
  <Paragraphs>131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Helvetica Neue</vt:lpstr>
      <vt:lpstr>Impact</vt:lpstr>
      <vt:lpstr>Lucida Grande</vt:lpstr>
      <vt:lpstr>Wingdings</vt:lpstr>
      <vt:lpstr>Office Theme</vt:lpstr>
      <vt:lpstr>Demand Response Capacity Resources</vt:lpstr>
      <vt:lpstr>Integrated Resource Planning paradigm has changed</vt:lpstr>
      <vt:lpstr>Resource planning with normal levels of uncertainty</vt:lpstr>
      <vt:lpstr>Resource planning with today’s uncertainty</vt:lpstr>
      <vt:lpstr>You can use DR to buy time to make a better decision</vt:lpstr>
      <vt:lpstr>DR has proven its value as planning reserve capacity</vt:lpstr>
      <vt:lpstr>DR Aggregators work with utilities to build portfolios</vt:lpstr>
      <vt:lpstr>Capacity DR is the anchor, but it unleashes flexible resources </vt:lpstr>
      <vt:lpstr>Program design is key to DR viability &amp; uptake</vt:lpstr>
      <vt:lpstr>Kenneth D. Schisler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Ken Schisler</dc:creator>
  <cp:lastModifiedBy>Employee</cp:lastModifiedBy>
  <cp:revision>26</cp:revision>
  <cp:lastPrinted>2016-04-25T21:00:34Z</cp:lastPrinted>
  <dcterms:created xsi:type="dcterms:W3CDTF">2017-06-02T15:17:15Z</dcterms:created>
  <dcterms:modified xsi:type="dcterms:W3CDTF">2017-06-08T18:49:47Z</dcterms:modified>
</cp:coreProperties>
</file>