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6" r:id="rId3"/>
    <p:sldId id="268" r:id="rId4"/>
    <p:sldId id="267" r:id="rId5"/>
    <p:sldId id="270" r:id="rId6"/>
    <p:sldId id="259" r:id="rId7"/>
    <p:sldId id="263" r:id="rId8"/>
    <p:sldId id="261" r:id="rId9"/>
    <p:sldId id="260" r:id="rId10"/>
    <p:sldId id="269" r:id="rId11"/>
    <p:sldId id="262" r:id="rId12"/>
    <p:sldId id="264" r:id="rId13"/>
    <p:sldId id="265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rit De Moor" initials="GDM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005070"/>
    <a:srgbClr val="B1953A"/>
    <a:srgbClr val="E85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18" autoAdjust="0"/>
    <p:restoredTop sz="94660"/>
  </p:normalViewPr>
  <p:slideViewPr>
    <p:cSldViewPr>
      <p:cViewPr varScale="1">
        <p:scale>
          <a:sx n="89" d="100"/>
          <a:sy n="89" d="100"/>
        </p:scale>
        <p:origin x="136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6A3439-85CE-4BD4-8F9D-2C6145C8FC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3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283675-2865-4FAB-8AF8-0BD5B9DC4A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76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F2C61D-24CB-4C1A-B06B-268C6B5E1FA9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15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8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84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206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56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7206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97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005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90106"/>
            <a:ext cx="9525000" cy="71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84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DRAFT RESULTS - FOR DISCUSSION ONLY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EA5E8-3DCE-4522-8561-1FBABAB92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DRAFT RESULTS - FOR DISCUSSION ONLY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19987-A980-4437-B7A2-F4C264AF5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4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DRAFT RESULTS - FOR DISCUSSION ONLY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F08F4-3154-4985-BDBE-1DD70FDD7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3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DRAFT RESULTS - FOR DISCUSSION ONLY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C778B-367C-452E-A6D1-FEAC08067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9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5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244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21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3 PPT Both dots ligh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DRAFT RESULTS - FOR DISCUSSION ONLY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78B173BF-9487-40F7-8FB5-E717950A8F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8" descr="E3 PPT Both dots light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7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3.usa.siemens.com/datapool/us/SmartGrid/docs/pti/2006June/Black_Start_Studies.pdf" TargetMode="External"/><Relationship Id="rId2" Type="http://schemas.openxmlformats.org/officeDocument/2006/relationships/hyperlink" Target="http://wind.nrel.gov/public/wwis/aptechfinalv2.pdf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sz="2800" dirty="0"/>
              <a:t>Ternary Pumped Storage Flexible Capacity Assessment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sz="1400" dirty="0"/>
              <a:t>Prepared for Absaroka Energy in response to </a:t>
            </a:r>
            <a:r>
              <a:rPr lang="en-US" sz="1400" dirty="0" err="1"/>
              <a:t>NorthWestern</a:t>
            </a:r>
            <a:r>
              <a:rPr lang="en-US" sz="1400" dirty="0"/>
              <a:t> Energy’s 2015 Electricity Supply Resource Procurement Plan</a:t>
            </a:r>
          </a:p>
          <a:p>
            <a:r>
              <a:rPr lang="en-US" dirty="0">
                <a:solidFill>
                  <a:schemeClr val="accent2"/>
                </a:solidFill>
              </a:rPr>
              <a:t>5/8/2017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gray">
          <a:xfrm>
            <a:off x="1066800" y="2590800"/>
            <a:ext cx="6629400" cy="1371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24200"/>
            <a:ext cx="317500" cy="304800"/>
          </a:xfrm>
          <a:prstGeom prst="rect">
            <a:avLst/>
          </a:prstGeom>
          <a:noFill/>
          <a:ln w="9525">
            <a:solidFill>
              <a:srgbClr val="135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white">
          <a:xfrm>
            <a:off x="2571549" y="5493603"/>
            <a:ext cx="36199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Verdana" pitchFamily="34" charset="0"/>
              </a:rPr>
              <a:t>Arne Olson, Partner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Verdana" pitchFamily="34" charset="0"/>
              </a:rPr>
              <a:t>Doug Allen, Managing Consultant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Verdana" pitchFamily="34" charset="0"/>
              </a:rPr>
              <a:t>Vivian Li, Associate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Spinning vs. Non-Spinning Reserves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676400"/>
            <a:ext cx="7924800" cy="4525963"/>
          </a:xfrm>
        </p:spPr>
        <p:txBody>
          <a:bodyPr/>
          <a:lstStyle/>
          <a:p>
            <a:r>
              <a:rPr lang="en-US" dirty="0"/>
              <a:t>Spinning/Non-spinning reserves are used to meet the same operating reserve obligation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Fast response of ternary pumped storage units allows for provision of either spinning or non-spinning reserves, even when in charging mode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9987-A980-4437-B7A2-F4C264AF55EE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752600" y="2514600"/>
            <a:ext cx="6248400" cy="1467432"/>
            <a:chOff x="1905000" y="2431937"/>
            <a:chExt cx="6248400" cy="2461582"/>
          </a:xfrm>
        </p:grpSpPr>
        <p:sp>
          <p:nvSpPr>
            <p:cNvPr id="8" name="Rectangle 7"/>
            <p:cNvSpPr/>
            <p:nvPr/>
          </p:nvSpPr>
          <p:spPr>
            <a:xfrm>
              <a:off x="1905000" y="2514600"/>
              <a:ext cx="5334000" cy="12192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57800" y="2514600"/>
              <a:ext cx="1981200" cy="1219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Right 9"/>
            <p:cNvSpPr/>
            <p:nvPr/>
          </p:nvSpPr>
          <p:spPr>
            <a:xfrm>
              <a:off x="5257800" y="3006560"/>
              <a:ext cx="1143000" cy="302727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95600" y="2431937"/>
              <a:ext cx="2743200" cy="567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Spinning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2445513"/>
              <a:ext cx="2743200" cy="567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Non-Spinning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905000" y="3872238"/>
              <a:ext cx="3314700" cy="1021281"/>
              <a:chOff x="1905000" y="3974476"/>
              <a:chExt cx="3314700" cy="1021281"/>
            </a:xfrm>
          </p:grpSpPr>
          <p:sp>
            <p:nvSpPr>
              <p:cNvPr id="14" name="Left Brace 13"/>
              <p:cNvSpPr/>
              <p:nvPr/>
            </p:nvSpPr>
            <p:spPr>
              <a:xfrm rot="16200000">
                <a:off x="3449309" y="2430167"/>
                <a:ext cx="226081" cy="3314700"/>
              </a:xfrm>
              <a:prstGeom prst="leftBrac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419349" y="4118068"/>
                <a:ext cx="2286000" cy="87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Minimum spinning reserves obligation</a:t>
                </a:r>
              </a:p>
            </p:txBody>
          </p:sp>
        </p:grpSp>
      </p:grpSp>
      <p:sp>
        <p:nvSpPr>
          <p:cNvPr id="17" name="Left Brace 16"/>
          <p:cNvSpPr/>
          <p:nvPr/>
        </p:nvSpPr>
        <p:spPr>
          <a:xfrm rot="16200000">
            <a:off x="4376799" y="1315094"/>
            <a:ext cx="85599" cy="5334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66948" y="4024894"/>
            <a:ext cx="3678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Total reserves obligation</a:t>
            </a:r>
          </a:p>
        </p:txBody>
      </p:sp>
    </p:spTree>
    <p:extLst>
      <p:ext uri="{BB962C8B-B14F-4D97-AF65-F5344CB8AC3E}">
        <p14:creationId xmlns:p14="http://schemas.microsoft.com/office/powerpoint/2010/main" val="1993770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556501"/>
              </p:ext>
            </p:extLst>
          </p:nvPr>
        </p:nvGraphicFramePr>
        <p:xfrm>
          <a:off x="152402" y="1880789"/>
          <a:ext cx="6095999" cy="4391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846">
                  <a:extLst>
                    <a:ext uri="{9D8B030D-6E8A-4147-A177-3AD203B41FA5}">
                      <a16:colId xmlns:a16="http://schemas.microsoft.com/office/drawing/2014/main" xmlns="" val="1250368053"/>
                    </a:ext>
                  </a:extLst>
                </a:gridCol>
                <a:gridCol w="2795952">
                  <a:extLst>
                    <a:ext uri="{9D8B030D-6E8A-4147-A177-3AD203B41FA5}">
                      <a16:colId xmlns:a16="http://schemas.microsoft.com/office/drawing/2014/main" xmlns="" val="3176978716"/>
                    </a:ext>
                  </a:extLst>
                </a:gridCol>
                <a:gridCol w="1271338">
                  <a:extLst>
                    <a:ext uri="{9D8B030D-6E8A-4147-A177-3AD203B41FA5}">
                      <a16:colId xmlns:a16="http://schemas.microsoft.com/office/drawing/2014/main" xmlns="" val="630645531"/>
                    </a:ext>
                  </a:extLst>
                </a:gridCol>
                <a:gridCol w="1090863">
                  <a:extLst>
                    <a:ext uri="{9D8B030D-6E8A-4147-A177-3AD203B41FA5}">
                      <a16:colId xmlns:a16="http://schemas.microsoft.com/office/drawing/2014/main" xmlns="" val="683985471"/>
                    </a:ext>
                  </a:extLst>
                </a:gridCol>
              </a:tblGrid>
              <a:tr h="34838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0116668"/>
                  </a:ext>
                </a:extLst>
              </a:tr>
              <a:tr h="900004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Capacity Assumptions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Usable Capacity Range </a:t>
                      </a:r>
                      <a:br>
                        <a:rPr lang="en-US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(% of Nameplate)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*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Capital Costs (2018 $/kW)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1302785"/>
                  </a:ext>
                </a:extLst>
              </a:tr>
              <a:tr h="165484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Fast ramp rate and mode </a:t>
                      </a:r>
                      <a:r>
                        <a:rPr lang="en-US" sz="1100"/>
                        <a:t>switching allows </a:t>
                      </a:r>
                      <a:r>
                        <a:rPr lang="en-US" sz="1100" dirty="0"/>
                        <a:t>for fast response to operator dispatch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 in generation, idling, or pumping mode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increase/decrease load or generation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switch from one mode to another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100" dirty="0"/>
                        <a:t>200%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100" dirty="0"/>
                        <a:t>$1,220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11775564"/>
                  </a:ext>
                </a:extLst>
              </a:tr>
              <a:tr h="4358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ICE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Limited by ramp rate, start-up times (hot-start)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100" dirty="0"/>
                        <a:t>79%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100" dirty="0"/>
                        <a:t>$2,223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0183310"/>
                  </a:ext>
                </a:extLst>
              </a:tr>
              <a:tr h="4358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Aero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100" dirty="0"/>
                        <a:t>47%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100" dirty="0"/>
                        <a:t>$3,583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151675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Frame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4818337"/>
                  </a:ext>
                </a:extLst>
              </a:tr>
              <a:tr h="4676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100"/>
                        <a:t>87%</a:t>
                      </a:r>
                      <a:endParaRPr lang="en-US" sz="11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100" dirty="0"/>
                        <a:t>$1,677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303047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Capacity: </a:t>
            </a:r>
            <a:br>
              <a:rPr lang="en-US" dirty="0"/>
            </a:br>
            <a:r>
              <a:rPr lang="en-US" dirty="0"/>
              <a:t>Spinning Reserves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A5E8-3DCE-4522-8561-1FBABAB9235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" y="1134057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Tertiary control - system operator dispatches reserves in response to contingencies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Provided by units that are synchronized to the grid and able to ramp up within specified time frame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2" y="6272012"/>
            <a:ext cx="822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80808"/>
                </a:solidFill>
              </a:rPr>
              <a:t>*</a:t>
            </a:r>
            <a:r>
              <a:rPr lang="en-US" sz="1100" i="1" dirty="0">
                <a:solidFill>
                  <a:srgbClr val="08080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Assuming operating state is at optimal position for providing frequency response [ex. PS pumping, GT at </a:t>
            </a:r>
            <a:r>
              <a:rPr lang="en-US" sz="1100" i="1" dirty="0" err="1">
                <a:solidFill>
                  <a:srgbClr val="08080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Pmin</a:t>
            </a:r>
            <a:r>
              <a:rPr lang="en-US" sz="1100" i="1" dirty="0">
                <a:solidFill>
                  <a:srgbClr val="08080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108" y="2362200"/>
            <a:ext cx="2929574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85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195106"/>
              </p:ext>
            </p:extLst>
          </p:nvPr>
        </p:nvGraphicFramePr>
        <p:xfrm>
          <a:off x="152400" y="2300382"/>
          <a:ext cx="6172201" cy="3901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439">
                  <a:extLst>
                    <a:ext uri="{9D8B030D-6E8A-4147-A177-3AD203B41FA5}">
                      <a16:colId xmlns:a16="http://schemas.microsoft.com/office/drawing/2014/main" xmlns="" val="1250368053"/>
                    </a:ext>
                  </a:extLst>
                </a:gridCol>
                <a:gridCol w="2634761">
                  <a:extLst>
                    <a:ext uri="{9D8B030D-6E8A-4147-A177-3AD203B41FA5}">
                      <a16:colId xmlns:a16="http://schemas.microsoft.com/office/drawing/2014/main" xmlns="" val="3176978716"/>
                    </a:ext>
                  </a:extLst>
                </a:gridCol>
                <a:gridCol w="1458013">
                  <a:extLst>
                    <a:ext uri="{9D8B030D-6E8A-4147-A177-3AD203B41FA5}">
                      <a16:colId xmlns:a16="http://schemas.microsoft.com/office/drawing/2014/main" xmlns="" val="2813538420"/>
                    </a:ext>
                  </a:extLst>
                </a:gridCol>
                <a:gridCol w="1208988">
                  <a:extLst>
                    <a:ext uri="{9D8B030D-6E8A-4147-A177-3AD203B41FA5}">
                      <a16:colId xmlns:a16="http://schemas.microsoft.com/office/drawing/2014/main" xmlns="" val="683985471"/>
                    </a:ext>
                  </a:extLst>
                </a:gridCol>
              </a:tblGrid>
              <a:tr h="35641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0116668"/>
                  </a:ext>
                </a:extLst>
              </a:tr>
              <a:tr h="8500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Capacity Assumptions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Usable Capacity Range </a:t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(% of Nameplate)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*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Capital Costs (2018 $/kW)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1302785"/>
                  </a:ext>
                </a:extLst>
              </a:tr>
              <a:tr h="9895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Unit in standby mode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If dispatched, can quickly ramp up capacity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/>
                        <a:t>200%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dirty="0"/>
                        <a:t>$1,220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11775564"/>
                  </a:ext>
                </a:extLst>
              </a:tr>
              <a:tr h="49798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ICE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Capacity and participation limited by ramp rate, start up time (cold-start)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/>
                        <a:t>100%</a:t>
                      </a:r>
                      <a:endParaRPr lang="en-US" sz="12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dirty="0"/>
                        <a:t>$1,756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705495"/>
                  </a:ext>
                </a:extLst>
              </a:tr>
              <a:tr h="49798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Aero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/>
                        <a:t>100%</a:t>
                      </a:r>
                      <a:endParaRPr lang="en-US" sz="12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dirty="0"/>
                        <a:t>$1,684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151675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Frame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4818337"/>
                  </a:ext>
                </a:extLst>
              </a:tr>
              <a:tr h="534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/>
                        <a:t>100%</a:t>
                      </a:r>
                      <a:endParaRPr lang="en-US" sz="12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dirty="0"/>
                        <a:t>$1,459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947231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Capacity: </a:t>
            </a:r>
            <a:br>
              <a:rPr lang="en-US" dirty="0"/>
            </a:br>
            <a:r>
              <a:rPr lang="en-US" dirty="0"/>
              <a:t>Non-Spinning Reserves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A5E8-3DCE-4522-8561-1FBABAB9235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1219201"/>
            <a:ext cx="876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Tertiary control - system operator dispatches reserves in response to contingencies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Provided by units that </a:t>
            </a:r>
            <a:r>
              <a:rPr lang="en-US" i="1" dirty="0"/>
              <a:t>are not necessarily </a:t>
            </a:r>
            <a:r>
              <a:rPr lang="en-US" dirty="0"/>
              <a:t>synchronized to the grid, but able to ramp up generation within specified time frame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Required response time is slower than spinning reserves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6203280"/>
            <a:ext cx="822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80808"/>
                </a:solidFill>
              </a:rPr>
              <a:t>*</a:t>
            </a:r>
            <a:r>
              <a:rPr lang="en-US" sz="1100" i="1" dirty="0">
                <a:solidFill>
                  <a:srgbClr val="08080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Assuming operating state is at optimal position for providing frequency response [ex. PS pumping, GT not on]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440169"/>
            <a:ext cx="2819401" cy="356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36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Flexible Capabilities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345475"/>
              </p:ext>
            </p:extLst>
          </p:nvPr>
        </p:nvGraphicFramePr>
        <p:xfrm>
          <a:off x="76201" y="2209800"/>
          <a:ext cx="9067799" cy="2752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379">
                  <a:extLst>
                    <a:ext uri="{9D8B030D-6E8A-4147-A177-3AD203B41FA5}">
                      <a16:colId xmlns:a16="http://schemas.microsoft.com/office/drawing/2014/main" xmlns="" val="3299805879"/>
                    </a:ext>
                  </a:extLst>
                </a:gridCol>
                <a:gridCol w="1792605">
                  <a:extLst>
                    <a:ext uri="{9D8B030D-6E8A-4147-A177-3AD203B41FA5}">
                      <a16:colId xmlns:a16="http://schemas.microsoft.com/office/drawing/2014/main" xmlns="" val="1315440705"/>
                    </a:ext>
                  </a:extLst>
                </a:gridCol>
                <a:gridCol w="1792605">
                  <a:extLst>
                    <a:ext uri="{9D8B030D-6E8A-4147-A177-3AD203B41FA5}">
                      <a16:colId xmlns:a16="http://schemas.microsoft.com/office/drawing/2014/main" xmlns="" val="3053304333"/>
                    </a:ext>
                  </a:extLst>
                </a:gridCol>
                <a:gridCol w="1792605">
                  <a:extLst>
                    <a:ext uri="{9D8B030D-6E8A-4147-A177-3AD203B41FA5}">
                      <a16:colId xmlns:a16="http://schemas.microsoft.com/office/drawing/2014/main" xmlns="" val="67030288"/>
                    </a:ext>
                  </a:extLst>
                </a:gridCol>
                <a:gridCol w="1792605">
                  <a:extLst>
                    <a:ext uri="{9D8B030D-6E8A-4147-A177-3AD203B41FA5}">
                      <a16:colId xmlns:a16="http://schemas.microsoft.com/office/drawing/2014/main" xmlns="" val="1528685102"/>
                    </a:ext>
                  </a:extLst>
                </a:gridCol>
              </a:tblGrid>
              <a:tr h="599989">
                <a:tc>
                  <a:txBody>
                    <a:bodyPr/>
                    <a:lstStyle/>
                    <a:p>
                      <a:r>
                        <a:rPr lang="en-US" sz="1400" dirty="0"/>
                        <a:t>Operating Characteristic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Gordon Butte Pumped Storage Ternary Unit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Aeroderivative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CT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Frame CT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28138221"/>
                  </a:ext>
                </a:extLst>
              </a:tr>
              <a:tr h="38420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accent1"/>
                          </a:solidFill>
                        </a:rPr>
                        <a:t>Additional cost for each 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Minimal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57155645"/>
                  </a:ext>
                </a:extLst>
              </a:tr>
              <a:tr h="38420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accent1"/>
                          </a:solidFill>
                        </a:rPr>
                        <a:t>Estimated median cold start cost*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$32/MW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$103/MW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Not provided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86138385"/>
                  </a:ext>
                </a:extLst>
              </a:tr>
              <a:tr h="38420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Can absorb overgeneration?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80016221"/>
                  </a:ext>
                </a:extLst>
              </a:tr>
              <a:tr h="38420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Black start?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Yes</a:t>
                      </a:r>
                      <a:r>
                        <a:rPr lang="en-US" sz="1600" baseline="30000" dirty="0"/>
                        <a:t>**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  <a:r>
                        <a:rPr lang="en-US" sz="1600" baseline="30000" dirty="0"/>
                        <a:t>**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07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507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507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269569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A5E8-3DCE-4522-8561-1FBABAB9235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" y="4984693"/>
            <a:ext cx="9067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005070"/>
                </a:solidFill>
              </a:rPr>
              <a:t>*</a:t>
            </a:r>
            <a:r>
              <a:rPr lang="en-US" sz="1000" dirty="0">
                <a:solidFill>
                  <a:srgbClr val="005070"/>
                </a:solidFill>
              </a:rPr>
              <a:t>Intertek APTECH (2012). Power Plant Cycling Costs. </a:t>
            </a:r>
            <a:r>
              <a:rPr lang="en-US" sz="1000" dirty="0">
                <a:solidFill>
                  <a:srgbClr val="005070"/>
                </a:solidFill>
                <a:hlinkClick r:id="rId2"/>
              </a:rPr>
              <a:t>http://wind.nrel.gov/public/wwis/aptechfinalv2.pdf</a:t>
            </a:r>
            <a:r>
              <a:rPr lang="en-US" sz="1000" dirty="0">
                <a:solidFill>
                  <a:srgbClr val="005070"/>
                </a:solidFill>
              </a:rPr>
              <a:t> </a:t>
            </a:r>
            <a:endParaRPr lang="en-US" dirty="0">
              <a:solidFill>
                <a:srgbClr val="005070"/>
              </a:solidFill>
            </a:endParaRPr>
          </a:p>
          <a:p>
            <a:r>
              <a:rPr lang="en-US" sz="1400" dirty="0"/>
              <a:t>**</a:t>
            </a:r>
            <a:r>
              <a:rPr lang="en-US" sz="1000" dirty="0"/>
              <a:t>Siemens (2006). Black Start Studies. </a:t>
            </a:r>
            <a:r>
              <a:rPr lang="en-US" sz="1000" dirty="0">
                <a:hlinkClick r:id="rId3"/>
              </a:rPr>
              <a:t>https://w3.usa.siemens.com/datapool/us/SmartGrid/docs/pti/2006June/Black_Start_Studies.pdf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489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924800" cy="4906963"/>
          </a:xfrm>
        </p:spPr>
        <p:txBody>
          <a:bodyPr/>
          <a:lstStyle/>
          <a:p>
            <a:r>
              <a:rPr lang="en-US" sz="1600" dirty="0"/>
              <a:t>Compared to the conventional resources described in NWE’s 2015 IRP filing, Ternary Pumped Storage can provide the following services at a cheaper per-kW installed price:</a:t>
            </a:r>
          </a:p>
          <a:p>
            <a:pPr lvl="1"/>
            <a:r>
              <a:rPr lang="en-US" sz="1400" dirty="0"/>
              <a:t>Frequency Response</a:t>
            </a:r>
          </a:p>
          <a:p>
            <a:pPr lvl="1"/>
            <a:r>
              <a:rPr lang="en-US" sz="1400" dirty="0"/>
              <a:t>Regulation Up / Down</a:t>
            </a:r>
          </a:p>
          <a:p>
            <a:pPr lvl="1"/>
            <a:r>
              <a:rPr lang="en-US" sz="1400" dirty="0"/>
              <a:t>Spinning Reserve</a:t>
            </a:r>
          </a:p>
          <a:p>
            <a:pPr lvl="1"/>
            <a:r>
              <a:rPr lang="en-US" sz="1400" dirty="0"/>
              <a:t>Non-Spinning Reserve</a:t>
            </a:r>
          </a:p>
          <a:p>
            <a:r>
              <a:rPr lang="en-US" sz="1600" dirty="0"/>
              <a:t>Beyond the ability to provide flexible and peak capacity considered here, this analysis does not reflect a pumped storage facility’s ability to store energy for use later, which enables</a:t>
            </a:r>
          </a:p>
          <a:p>
            <a:pPr lvl="1"/>
            <a:r>
              <a:rPr lang="en-US" sz="1400" dirty="0"/>
              <a:t>Absorption of overgeneration</a:t>
            </a:r>
          </a:p>
          <a:p>
            <a:pPr lvl="1"/>
            <a:r>
              <a:rPr lang="en-US" sz="1400" dirty="0"/>
              <a:t>Arbitrage of energy price spreads</a:t>
            </a:r>
          </a:p>
          <a:p>
            <a:pPr lvl="1"/>
            <a:r>
              <a:rPr lang="en-US" sz="1400" dirty="0"/>
              <a:t>Increased transmission system utilization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A5E8-3DCE-4522-8561-1FBABAB9235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4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Description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Absaroka Energy LLC asked E3 to compare their ternary pumped storage technology to conventional resources in terms of their ability to provide “flexible capacity”</a:t>
            </a:r>
          </a:p>
          <a:p>
            <a:pPr lvl="1"/>
            <a:r>
              <a:rPr lang="en-US" dirty="0"/>
              <a:t>Conventional resources considered: Internal Combustion (Reciprocating) Engine, Frame Combustion Turbine, </a:t>
            </a:r>
            <a:r>
              <a:rPr lang="en-US" dirty="0" err="1"/>
              <a:t>Aeroderivative</a:t>
            </a:r>
            <a:r>
              <a:rPr lang="en-US" dirty="0"/>
              <a:t> Combustion Turbine</a:t>
            </a:r>
          </a:p>
          <a:p>
            <a:r>
              <a:rPr lang="en-US" dirty="0"/>
              <a:t>Flexible capacity does not have a specific definition, so we have looked at each resource’s ability to provide</a:t>
            </a:r>
          </a:p>
          <a:p>
            <a:pPr lvl="1"/>
            <a:r>
              <a:rPr lang="en-US" dirty="0"/>
              <a:t>System capacity</a:t>
            </a:r>
          </a:p>
          <a:p>
            <a:pPr lvl="1"/>
            <a:r>
              <a:rPr lang="en-US" dirty="0"/>
              <a:t>Ancillary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A5E8-3DCE-4522-8561-1FBABAB9235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32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Capacity Cost Comparison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A5E8-3DCE-4522-8561-1FBABAB92354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342670"/>
              </p:ext>
            </p:extLst>
          </p:nvPr>
        </p:nvGraphicFramePr>
        <p:xfrm>
          <a:off x="152400" y="1752600"/>
          <a:ext cx="8839200" cy="4320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1967834694"/>
                    </a:ext>
                  </a:extLst>
                </a:gridCol>
                <a:gridCol w="1552881">
                  <a:extLst>
                    <a:ext uri="{9D8B030D-6E8A-4147-A177-3AD203B41FA5}">
                      <a16:colId xmlns:a16="http://schemas.microsoft.com/office/drawing/2014/main" xmlns="" val="3808546332"/>
                    </a:ext>
                  </a:extLst>
                </a:gridCol>
                <a:gridCol w="1920773">
                  <a:extLst>
                    <a:ext uri="{9D8B030D-6E8A-4147-A177-3AD203B41FA5}">
                      <a16:colId xmlns:a16="http://schemas.microsoft.com/office/drawing/2014/main" xmlns="" val="2820870132"/>
                    </a:ext>
                  </a:extLst>
                </a:gridCol>
                <a:gridCol w="1920773">
                  <a:extLst>
                    <a:ext uri="{9D8B030D-6E8A-4147-A177-3AD203B41FA5}">
                      <a16:colId xmlns:a16="http://schemas.microsoft.com/office/drawing/2014/main" xmlns="" val="3618260485"/>
                    </a:ext>
                  </a:extLst>
                </a:gridCol>
                <a:gridCol w="1920773">
                  <a:extLst>
                    <a:ext uri="{9D8B030D-6E8A-4147-A177-3AD203B41FA5}">
                      <a16:colId xmlns:a16="http://schemas.microsoft.com/office/drawing/2014/main" xmlns="" val="3521757171"/>
                    </a:ext>
                  </a:extLst>
                </a:gridCol>
              </a:tblGrid>
              <a:tr h="625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Nameplate Capacity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Frequency Response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Regulation Up/Down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Spinning Reserves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Non-spinning Reserves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000545"/>
                  </a:ext>
                </a:extLst>
              </a:tr>
              <a:tr h="13026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Ability to provide capacity during peak events and contribute to required reserve margins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Most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immediate response to deviations in grid frequency served by generator inertia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Provided by generators that are online and have capacity to increase or decrease generation output or load consumption (pumping)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Provided by units that are synchronized to the grid and, upon dispatch, able to ramp up within specified time frame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Provided by units that need not be synchronized to the grid, but are able to ramp up generation within specified time frame upon dispatch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6951524"/>
                  </a:ext>
                </a:extLst>
              </a:tr>
              <a:tr h="443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56805639"/>
                  </a:ext>
                </a:extLst>
              </a:tr>
              <a:tr h="290216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Capital Cost Analysis</a:t>
                      </a:r>
                    </a:p>
                  </a:txBody>
                  <a:tcPr marL="68580" marR="68580" marT="0" marB="0" anchor="ctr">
                    <a:solidFill>
                      <a:srgbClr val="005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615913"/>
                  </a:ext>
                </a:extLst>
              </a:tr>
              <a:tr h="1363428">
                <a:tc gridSpan="5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en-US" sz="1600" b="0" i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sz="1600" b="0" i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sz="1600" b="0" i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sz="1600" b="0" i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483185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4400" y="4724400"/>
                <a:ext cx="7315200" cy="795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Product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Specific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Cost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kW</m:t>
                              </m:r>
                            </m:den>
                          </m:f>
                        </m:e>
                      </m:d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Capital</m:t>
                              </m:r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Costs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kW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Product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Specific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Usable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Capacity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 (%)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724400"/>
                <a:ext cx="7315200" cy="7956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52400" y="6021420"/>
            <a:ext cx="883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rgbClr val="080808"/>
                </a:solidFill>
                <a:latin typeface="Calibri" panose="020F0502020204030204" pitchFamily="34" charset="0"/>
              </a:rPr>
              <a:t>* Capital costs considered in this analysis include infrastructure costs as detailed in the 2015 NWE Electricity Supply Resource Procurement Plan</a:t>
            </a:r>
          </a:p>
        </p:txBody>
      </p:sp>
    </p:spTree>
    <p:extLst>
      <p:ext uri="{BB962C8B-B14F-4D97-AF65-F5344CB8AC3E}">
        <p14:creationId xmlns:p14="http://schemas.microsoft.com/office/powerpoint/2010/main" val="307458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capacity product, we describe the ability of the different generating technologies to supply that product</a:t>
            </a:r>
          </a:p>
          <a:p>
            <a:r>
              <a:rPr lang="en-US" dirty="0"/>
              <a:t>We then calculate the product-specific cost per kW by technology</a:t>
            </a:r>
          </a:p>
          <a:p>
            <a:pPr lvl="1"/>
            <a:r>
              <a:rPr lang="en-US" dirty="0"/>
              <a:t>Allows for more balanced comparison of “capacity cost” than a simple $/kW installed cost</a:t>
            </a:r>
          </a:p>
          <a:p>
            <a:r>
              <a:rPr lang="en-US" dirty="0"/>
              <a:t>This comparison focuses on </a:t>
            </a:r>
            <a:r>
              <a:rPr lang="en-US" i="1" dirty="0">
                <a:solidFill>
                  <a:srgbClr val="B1953A"/>
                </a:solidFill>
              </a:rPr>
              <a:t>costs per unit of flexible capacity only</a:t>
            </a:r>
            <a:r>
              <a:rPr lang="en-US" dirty="0"/>
              <a:t>, and does not include an analysis of potential revenues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A5E8-3DCE-4522-8561-1FBABAB923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58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analysis looks solely at the comparative capital costs (per installed kW) of the different technologies</a:t>
            </a:r>
          </a:p>
          <a:p>
            <a:pPr lvl="1"/>
            <a:r>
              <a:rPr lang="en-US" dirty="0"/>
              <a:t>Accounts for each technology’s ability to provide different capacity services</a:t>
            </a:r>
          </a:p>
          <a:p>
            <a:pPr lvl="1"/>
            <a:r>
              <a:rPr lang="en-US" dirty="0"/>
              <a:t>Does not account for</a:t>
            </a:r>
          </a:p>
          <a:p>
            <a:pPr lvl="2"/>
            <a:r>
              <a:rPr lang="en-US" dirty="0"/>
              <a:t>Fuel / Variable Operating costs</a:t>
            </a:r>
          </a:p>
          <a:p>
            <a:pPr lvl="2"/>
            <a:r>
              <a:rPr lang="en-US" dirty="0"/>
              <a:t>Revenues from participation in energy markets</a:t>
            </a:r>
          </a:p>
          <a:p>
            <a:pPr lvl="2"/>
            <a:r>
              <a:rPr lang="en-US" dirty="0"/>
              <a:t>Potential impacts of carbon price or air quality operating restrictions</a:t>
            </a:r>
          </a:p>
          <a:p>
            <a:pPr lvl="2"/>
            <a:r>
              <a:rPr lang="en-US" dirty="0"/>
              <a:t>Carbon benefits of absorbing renewable overgeneration for later use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A5E8-3DCE-4522-8561-1FBABAB9235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17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072578"/>
              </p:ext>
            </p:extLst>
          </p:nvPr>
        </p:nvGraphicFramePr>
        <p:xfrm>
          <a:off x="32747" y="1098385"/>
          <a:ext cx="9191572" cy="4791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338">
                  <a:extLst>
                    <a:ext uri="{9D8B030D-6E8A-4147-A177-3AD203B41FA5}">
                      <a16:colId xmlns:a16="http://schemas.microsoft.com/office/drawing/2014/main" xmlns="" val="1256781243"/>
                    </a:ext>
                  </a:extLst>
                </a:gridCol>
                <a:gridCol w="1211834">
                  <a:extLst>
                    <a:ext uri="{9D8B030D-6E8A-4147-A177-3AD203B41FA5}">
                      <a16:colId xmlns:a16="http://schemas.microsoft.com/office/drawing/2014/main" xmlns="" val="3309066157"/>
                    </a:ext>
                  </a:extLst>
                </a:gridCol>
                <a:gridCol w="1757007">
                  <a:extLst>
                    <a:ext uri="{9D8B030D-6E8A-4147-A177-3AD203B41FA5}">
                      <a16:colId xmlns:a16="http://schemas.microsoft.com/office/drawing/2014/main" xmlns="" val="3808546332"/>
                    </a:ext>
                  </a:extLst>
                </a:gridCol>
                <a:gridCol w="1516579">
                  <a:extLst>
                    <a:ext uri="{9D8B030D-6E8A-4147-A177-3AD203B41FA5}">
                      <a16:colId xmlns:a16="http://schemas.microsoft.com/office/drawing/2014/main" xmlns="" val="444914252"/>
                    </a:ext>
                  </a:extLst>
                </a:gridCol>
                <a:gridCol w="1767407">
                  <a:extLst>
                    <a:ext uri="{9D8B030D-6E8A-4147-A177-3AD203B41FA5}">
                      <a16:colId xmlns:a16="http://schemas.microsoft.com/office/drawing/2014/main" xmlns="" val="2820870132"/>
                    </a:ext>
                  </a:extLst>
                </a:gridCol>
                <a:gridCol w="1767407">
                  <a:extLst>
                    <a:ext uri="{9D8B030D-6E8A-4147-A177-3AD203B41FA5}">
                      <a16:colId xmlns:a16="http://schemas.microsoft.com/office/drawing/2014/main" xmlns="" val="3618260485"/>
                    </a:ext>
                  </a:extLst>
                </a:gridCol>
              </a:tblGrid>
              <a:tr h="317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Ternary Pumped Storage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Gas Simple Cycle</a:t>
                      </a:r>
                      <a:r>
                        <a:rPr lang="en-US" sz="1200" b="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†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470433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Operating Characteristic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Pumped Storage Hydro (PS)</a:t>
                      </a:r>
                      <a:r>
                        <a:rPr lang="en-US" sz="1200" b="0" baseline="30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Combustion Engine (ICE)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Aeroderivative Combustion Turbine (Aero)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Frame Combustion Turbine (Frame)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00054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Technology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Ternary Unit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Warsila</a:t>
                      </a: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18V50SG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 LMS100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 7EA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512935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Capacity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MW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695152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Capital Costs</a:t>
                      </a:r>
                      <a:r>
                        <a:rPr lang="en-US" sz="1200" b="0" kern="1200" baseline="300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◊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$/kW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$2,439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$1,756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$1,684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$1,459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405261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Ramp Rate</a:t>
                      </a:r>
                      <a:endParaRPr lang="en-US" sz="12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MW/min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680543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 Time</a:t>
                      </a:r>
                      <a:endParaRPr lang="en-US" sz="12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 – 1.5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not reported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not reported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not reported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351630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Shut-down Time</a:t>
                      </a:r>
                      <a:endParaRPr lang="en-US" sz="12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∆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not reported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not reported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not reported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971643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Run Time</a:t>
                      </a:r>
                      <a:endParaRPr lang="en-US" sz="12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Hours</a:t>
                      </a:r>
                      <a:endParaRPr lang="en-US" sz="12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not reported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4724238"/>
                  </a:ext>
                </a:extLst>
              </a:tr>
              <a:tr h="5102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Down Time</a:t>
                      </a:r>
                      <a:endParaRPr lang="en-US" sz="12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Hours 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reported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1616022"/>
                  </a:ext>
                </a:extLst>
              </a:tr>
              <a:tr h="556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Operating Range</a:t>
                      </a:r>
                      <a:endParaRPr lang="en-US" sz="12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[min –max, as % of capacity]</a:t>
                      </a:r>
                      <a:endParaRPr lang="en-US" sz="1200" b="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-100% (pumping) – +100% (generating)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21%-100%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53%-100%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13%-100%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577732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A5E8-3DCE-4522-8561-1FBABAB9235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47" y="5869240"/>
            <a:ext cx="8915400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baseline="30000" dirty="0">
                <a:solidFill>
                  <a:srgbClr val="08080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1050" i="1" dirty="0">
                <a:solidFill>
                  <a:srgbClr val="08080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Data provided by Absaroka</a:t>
            </a:r>
          </a:p>
          <a:p>
            <a:r>
              <a:rPr lang="en-US" sz="1050" baseline="3000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† </a:t>
            </a:r>
            <a:r>
              <a:rPr lang="en-US" sz="1050" i="1" dirty="0">
                <a:solidFill>
                  <a:srgbClr val="08080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All Data taken from Thermal Resource Operating Parameters section of the </a:t>
            </a:r>
            <a:r>
              <a:rPr lang="en-US" sz="1050" i="1" dirty="0" err="1">
                <a:solidFill>
                  <a:srgbClr val="08080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NorthWestern</a:t>
            </a:r>
            <a:r>
              <a:rPr lang="en-US" sz="1050" i="1" dirty="0">
                <a:solidFill>
                  <a:srgbClr val="08080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Energy 2015 </a:t>
            </a:r>
            <a:r>
              <a:rPr lang="en-US" sz="1050" i="1" dirty="0">
                <a:solidFill>
                  <a:srgbClr val="080808"/>
                </a:solidFill>
                <a:latin typeface="Calibri" panose="020F0502020204030204" pitchFamily="34" charset="0"/>
              </a:rPr>
              <a:t>Electricity Supply Resource Procurement Plan</a:t>
            </a:r>
            <a:endParaRPr lang="en-US" sz="1050" i="1" baseline="30000" dirty="0">
              <a:solidFill>
                <a:srgbClr val="08080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50" baseline="3000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∆</a:t>
            </a:r>
            <a:r>
              <a:rPr lang="en-US" sz="1050" i="1" dirty="0">
                <a:solidFill>
                  <a:srgbClr val="08080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en-US" sz="1050" i="1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ssuming “transfer mode” as the final state of rest</a:t>
            </a:r>
          </a:p>
          <a:p>
            <a:r>
              <a:rPr lang="en-US" sz="1050" baseline="3000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◊</a:t>
            </a:r>
            <a:r>
              <a:rPr lang="en-US" sz="105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i="1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Includes “Infrastructure” costs as described in NWE’s Procurement Plan</a:t>
            </a:r>
          </a:p>
        </p:txBody>
      </p:sp>
    </p:spTree>
    <p:extLst>
      <p:ext uri="{BB962C8B-B14F-4D97-AF65-F5344CB8AC3E}">
        <p14:creationId xmlns:p14="http://schemas.microsoft.com/office/powerpoint/2010/main" val="420543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Nameplate Capacity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A5E8-3DCE-4522-8561-1FBABAB92354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501688"/>
              </p:ext>
            </p:extLst>
          </p:nvPr>
        </p:nvGraphicFramePr>
        <p:xfrm>
          <a:off x="190499" y="1738782"/>
          <a:ext cx="5896542" cy="4357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785">
                  <a:extLst>
                    <a:ext uri="{9D8B030D-6E8A-4147-A177-3AD203B41FA5}">
                      <a16:colId xmlns:a16="http://schemas.microsoft.com/office/drawing/2014/main" xmlns="" val="1250368053"/>
                    </a:ext>
                  </a:extLst>
                </a:gridCol>
                <a:gridCol w="3310916">
                  <a:extLst>
                    <a:ext uri="{9D8B030D-6E8A-4147-A177-3AD203B41FA5}">
                      <a16:colId xmlns:a16="http://schemas.microsoft.com/office/drawing/2014/main" xmlns="" val="3176978716"/>
                    </a:ext>
                  </a:extLst>
                </a:gridCol>
                <a:gridCol w="1819841">
                  <a:extLst>
                    <a:ext uri="{9D8B030D-6E8A-4147-A177-3AD203B41FA5}">
                      <a16:colId xmlns:a16="http://schemas.microsoft.com/office/drawing/2014/main" xmlns="" val="1030584085"/>
                    </a:ext>
                  </a:extLst>
                </a:gridCol>
              </a:tblGrid>
              <a:tr h="51782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0116668"/>
                  </a:ext>
                </a:extLst>
              </a:tr>
              <a:tr h="70164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Capacity Assumptions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Capital Costs (2018 $/kW)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1126693"/>
                  </a:ext>
                </a:extLst>
              </a:tr>
              <a:tr h="8157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Generation rated power = 150 MW</a:t>
                      </a:r>
                    </a:p>
                    <a:p>
                      <a:pPr algn="l"/>
                      <a:r>
                        <a:rPr lang="en-US" sz="1200" dirty="0"/>
                        <a:t>Pumping rated load = 150 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$2,439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11775564"/>
                  </a:ext>
                </a:extLst>
              </a:tr>
              <a:tr h="6945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ICE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Generation rated power = 18 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$1,756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9353838"/>
                  </a:ext>
                </a:extLst>
              </a:tr>
              <a:tr h="6945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Aero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Generation rated power = 93 MW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$1,684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31516755"/>
                  </a:ext>
                </a:extLst>
              </a:tr>
              <a:tr h="93276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Frame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Generation rated power = 79 MW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$1,459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8481833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041" y="1851626"/>
            <a:ext cx="3096741" cy="41614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064" y="1214735"/>
            <a:ext cx="7219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Usable capacity provided by the unit (as listed in the NWE Procurement Plan)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Reflects the unit’s contribution to reserve margins / system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Amount of capacity available to meet peak capacity needs</a:t>
            </a:r>
          </a:p>
          <a:p>
            <a:r>
              <a:rPr lang="en-US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24797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017859"/>
              </p:ext>
            </p:extLst>
          </p:nvPr>
        </p:nvGraphicFramePr>
        <p:xfrm>
          <a:off x="176316" y="1888872"/>
          <a:ext cx="6314112" cy="4241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512">
                  <a:extLst>
                    <a:ext uri="{9D8B030D-6E8A-4147-A177-3AD203B41FA5}">
                      <a16:colId xmlns:a16="http://schemas.microsoft.com/office/drawing/2014/main" xmlns="" val="1250368053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3176978716"/>
                    </a:ext>
                  </a:extLst>
                </a:gridCol>
                <a:gridCol w="1358172">
                  <a:extLst>
                    <a:ext uri="{9D8B030D-6E8A-4147-A177-3AD203B41FA5}">
                      <a16:colId xmlns:a16="http://schemas.microsoft.com/office/drawing/2014/main" xmlns="" val="1192843664"/>
                    </a:ext>
                  </a:extLst>
                </a:gridCol>
                <a:gridCol w="1308828">
                  <a:extLst>
                    <a:ext uri="{9D8B030D-6E8A-4147-A177-3AD203B41FA5}">
                      <a16:colId xmlns:a16="http://schemas.microsoft.com/office/drawing/2014/main" xmlns="" val="683985471"/>
                    </a:ext>
                  </a:extLst>
                </a:gridCol>
              </a:tblGrid>
              <a:tr h="33751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0116668"/>
                  </a:ext>
                </a:extLst>
              </a:tr>
              <a:tr h="72551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Capacity Assumptions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Usable Capacity Range </a:t>
                      </a:r>
                      <a:br>
                        <a:rPr lang="en-US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(% of Nameplate)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*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Capital Costs (2018 $/kW)</a:t>
                      </a:r>
                    </a:p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1302785"/>
                  </a:ext>
                </a:extLst>
              </a:tr>
              <a:tr h="10969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Inertia of turbine and generator provides frequency response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Some markets offer fast-frequency regulation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dirty="0"/>
                        <a:t>200%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/>
                        <a:t>$1,220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11775564"/>
                  </a:ext>
                </a:extLst>
              </a:tr>
              <a:tr h="5043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ICE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85750" marR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Primary response requirement for generators with governor function may exist</a:t>
                      </a:r>
                    </a:p>
                    <a:p>
                      <a:pPr marL="285750" marR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WECC specifies droop settings for conventional generators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/>
                        <a:t>79%</a:t>
                      </a:r>
                      <a:endParaRPr lang="en-US" sz="12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/>
                        <a:t>$2,223</a:t>
                      </a:r>
                      <a:endParaRPr lang="en-US" sz="12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7231418"/>
                  </a:ext>
                </a:extLst>
              </a:tr>
              <a:tr h="5043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Aero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marR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/>
                        <a:t>47%</a:t>
                      </a:r>
                      <a:endParaRPr lang="en-US" sz="12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/>
                        <a:t>$3,583</a:t>
                      </a:r>
                      <a:endParaRPr lang="en-US" sz="12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151675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Frame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4818337"/>
                  </a:ext>
                </a:extLst>
              </a:tr>
              <a:tr h="875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/>
                        <a:t>87%</a:t>
                      </a:r>
                      <a:endParaRPr lang="en-US" sz="12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dirty="0"/>
                        <a:t>$1,677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316108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Capacity: </a:t>
            </a:r>
            <a:br>
              <a:rPr lang="en-US" dirty="0"/>
            </a:br>
            <a:r>
              <a:rPr lang="en-US" dirty="0"/>
              <a:t>Frequency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A5E8-3DCE-4522-8561-1FBABAB9235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8602" y="1107520"/>
            <a:ext cx="9025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Primary control - most immediate response to deviations in grid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Served by generator inertia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Provided primarily by frequency responsive loads and synchronous generators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6316" y="6130126"/>
            <a:ext cx="822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80808"/>
                </a:solidFill>
              </a:rPr>
              <a:t>*</a:t>
            </a:r>
            <a:r>
              <a:rPr lang="en-US" sz="1100" i="1" dirty="0">
                <a:solidFill>
                  <a:srgbClr val="08080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Assuming operating state is at optimal position for providing frequency response [ex. GT at </a:t>
            </a:r>
            <a:r>
              <a:rPr lang="en-US" sz="1100" i="1" dirty="0" err="1">
                <a:solidFill>
                  <a:srgbClr val="08080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Pmin</a:t>
            </a:r>
            <a:r>
              <a:rPr lang="en-US" sz="1100" i="1" dirty="0">
                <a:solidFill>
                  <a:srgbClr val="08080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428" y="2349532"/>
            <a:ext cx="2769384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8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350882"/>
              </p:ext>
            </p:extLst>
          </p:nvPr>
        </p:nvGraphicFramePr>
        <p:xfrm>
          <a:off x="152400" y="1937516"/>
          <a:ext cx="6145030" cy="4052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259">
                  <a:extLst>
                    <a:ext uri="{9D8B030D-6E8A-4147-A177-3AD203B41FA5}">
                      <a16:colId xmlns:a16="http://schemas.microsoft.com/office/drawing/2014/main" xmlns="" val="1250368053"/>
                    </a:ext>
                  </a:extLst>
                </a:gridCol>
                <a:gridCol w="2929541">
                  <a:extLst>
                    <a:ext uri="{9D8B030D-6E8A-4147-A177-3AD203B41FA5}">
                      <a16:colId xmlns:a16="http://schemas.microsoft.com/office/drawing/2014/main" xmlns="" val="317697871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1268550991"/>
                    </a:ext>
                  </a:extLst>
                </a:gridCol>
                <a:gridCol w="1115830">
                  <a:extLst>
                    <a:ext uri="{9D8B030D-6E8A-4147-A177-3AD203B41FA5}">
                      <a16:colId xmlns:a16="http://schemas.microsoft.com/office/drawing/2014/main" xmlns="" val="683985471"/>
                    </a:ext>
                  </a:extLst>
                </a:gridCol>
              </a:tblGrid>
              <a:tr h="34533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0116668"/>
                  </a:ext>
                </a:extLst>
              </a:tr>
              <a:tr h="777009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Capacity Assumptions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Usable Capacity Range </a:t>
                      </a:r>
                      <a:br>
                        <a:rPr lang="en-US" sz="11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(% of Nameplate)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*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Capital Costs (2018 $/kW)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1302785"/>
                  </a:ext>
                </a:extLst>
              </a:tr>
              <a:tr h="115097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PS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to increase/decrease system output by reducing/increasing generation or load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Fast switching between modes doubles the effective range unit.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100" dirty="0"/>
                        <a:t>200%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100" dirty="0"/>
                        <a:t>$1,220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11775564"/>
                  </a:ext>
                </a:extLst>
              </a:tr>
              <a:tr h="52630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ICE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Capacity of conventional generators to provide regulation up and down is limited by ramp rate and minimum power generation levels. 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100" dirty="0"/>
                        <a:t>79%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100" dirty="0"/>
                        <a:t>$2,223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9542551"/>
                  </a:ext>
                </a:extLst>
              </a:tr>
              <a:tr h="52630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Aero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100" dirty="0"/>
                        <a:t>47%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100" dirty="0"/>
                        <a:t>$3,583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151675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+mj-lt"/>
                        </a:rPr>
                        <a:t>Frame</a:t>
                      </a:r>
                      <a:r>
                        <a:rPr lang="en-US" sz="1100" i="0" baseline="30000" dirty="0">
                          <a:solidFill>
                            <a:schemeClr val="bg1"/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†</a:t>
                      </a:r>
                      <a:endParaRPr lang="en-US" sz="1100" i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4818337"/>
                  </a:ext>
                </a:extLst>
              </a:tr>
              <a:tr h="6346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100"/>
                        <a:t>87%</a:t>
                      </a:r>
                      <a:endParaRPr lang="en-US" sz="11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100" dirty="0"/>
                        <a:t>$1,677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455219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Capacity: </a:t>
            </a:r>
            <a:br>
              <a:rPr lang="en-US" dirty="0"/>
            </a:br>
            <a:r>
              <a:rPr lang="en-US" dirty="0"/>
              <a:t>Regulation Up/Down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A5E8-3DCE-4522-8561-1FBABAB9235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545" y="1176460"/>
            <a:ext cx="8994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Secondary control - occurs within seconds to minutes via automatic generation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Provided by generators who are online and have capacity to increase or decrease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340974" y="2323820"/>
            <a:ext cx="2932728" cy="3683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5989672"/>
            <a:ext cx="8229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080808"/>
                </a:solidFill>
                <a:latin typeface="Calibri" panose="020F0502020204030204" pitchFamily="34" charset="0"/>
              </a:rPr>
              <a:t>*</a:t>
            </a:r>
            <a:r>
              <a:rPr lang="en-US" sz="1100" i="1" dirty="0">
                <a:solidFill>
                  <a:srgbClr val="08080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Assuming operating state is at optimal position for providing frequency response [ex. GT at </a:t>
            </a:r>
            <a:r>
              <a:rPr lang="en-US" sz="1100" i="1" dirty="0" err="1">
                <a:solidFill>
                  <a:srgbClr val="08080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Pmin</a:t>
            </a:r>
            <a:r>
              <a:rPr lang="en-US" sz="1100" i="1" dirty="0">
                <a:solidFill>
                  <a:srgbClr val="08080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r>
              <a:rPr lang="en-US" sz="1100" i="1" baseline="3000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†</a:t>
            </a:r>
            <a:r>
              <a:rPr lang="en-US" sz="1100" i="1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Frame units are not usually used for Regulation given their limited operating flexibility</a:t>
            </a:r>
            <a:endParaRPr lang="en-US" sz="11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399753"/>
      </p:ext>
    </p:extLst>
  </p:cSld>
  <p:clrMapOvr>
    <a:masterClrMapping/>
  </p:clrMapOvr>
</p:sld>
</file>

<file path=ppt/theme/theme1.xml><?xml version="1.0" encoding="utf-8"?>
<a:theme xmlns:a="http://schemas.openxmlformats.org/drawingml/2006/main" name="The ENd">
  <a:themeElements>
    <a:clrScheme name="Custom 7">
      <a:dk1>
        <a:srgbClr val="005070"/>
      </a:dk1>
      <a:lt1>
        <a:srgbClr val="FFFFFF"/>
      </a:lt1>
      <a:dk2>
        <a:srgbClr val="992702"/>
      </a:dk2>
      <a:lt2>
        <a:srgbClr val="808080"/>
      </a:lt2>
      <a:accent1>
        <a:srgbClr val="005070"/>
      </a:accent1>
      <a:accent2>
        <a:srgbClr val="B1953A"/>
      </a:accent2>
      <a:accent3>
        <a:srgbClr val="992702"/>
      </a:accent3>
      <a:accent4>
        <a:srgbClr val="704500"/>
      </a:accent4>
      <a:accent5>
        <a:srgbClr val="BD5500"/>
      </a:accent5>
      <a:accent6>
        <a:srgbClr val="3C610D"/>
      </a:accent6>
      <a:hlink>
        <a:srgbClr val="005070"/>
      </a:hlink>
      <a:folHlink>
        <a:srgbClr val="005070"/>
      </a:folHlink>
    </a:clrScheme>
    <a:fontScheme name="PowerPoint Template_Fin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Template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9598</TotalTime>
  <Words>1366</Words>
  <Application>Microsoft Office PowerPoint</Application>
  <PresentationFormat>On-screen Show (4:3)</PresentationFormat>
  <Paragraphs>287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Verdana</vt:lpstr>
      <vt:lpstr>The ENd</vt:lpstr>
      <vt:lpstr>Ternary Pumped Storage Flexible Capacity Assessment</vt:lpstr>
      <vt:lpstr>Analysis Description </vt:lpstr>
      <vt:lpstr>Flexible Capacity Cost Comparison</vt:lpstr>
      <vt:lpstr>Cost Comparison</vt:lpstr>
      <vt:lpstr>Comparison Scope</vt:lpstr>
      <vt:lpstr>Assumptions</vt:lpstr>
      <vt:lpstr>Nameplate Capacity</vt:lpstr>
      <vt:lpstr>Flexible Capacity:  Frequency Response</vt:lpstr>
      <vt:lpstr>Flexible Capacity:  Regulation Up/Down</vt:lpstr>
      <vt:lpstr>Spinning vs. Non-Spinning Reserves</vt:lpstr>
      <vt:lpstr>Flexible Capacity:  Spinning Reserves</vt:lpstr>
      <vt:lpstr>Flexible Capacity:  Non-Spinning Reserves</vt:lpstr>
      <vt:lpstr>Additional Flexible Capabilities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</dc:creator>
  <cp:lastModifiedBy>Employee</cp:lastModifiedBy>
  <cp:revision>366</cp:revision>
  <dcterms:created xsi:type="dcterms:W3CDTF">2010-06-22T21:02:10Z</dcterms:created>
  <dcterms:modified xsi:type="dcterms:W3CDTF">2017-06-08T14:46:31Z</dcterms:modified>
</cp:coreProperties>
</file>