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0" r:id="rId4"/>
    <p:sldMasterId id="2147483714" r:id="rId5"/>
  </p:sldMasterIdLst>
  <p:notesMasterIdLst>
    <p:notesMasterId r:id="rId13"/>
  </p:notesMasterIdLst>
  <p:sldIdLst>
    <p:sldId id="262" r:id="rId6"/>
    <p:sldId id="535" r:id="rId7"/>
    <p:sldId id="534" r:id="rId8"/>
    <p:sldId id="538" r:id="rId9"/>
    <p:sldId id="539" r:id="rId10"/>
    <p:sldId id="540" r:id="rId11"/>
    <p:sldId id="4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F31"/>
    <a:srgbClr val="005070"/>
    <a:srgbClr val="B8E0E3"/>
    <a:srgbClr val="7A0000"/>
    <a:srgbClr val="FF0000"/>
    <a:srgbClr val="8E3110"/>
    <a:srgbClr val="10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99" autoAdjust="0"/>
  </p:normalViewPr>
  <p:slideViewPr>
    <p:cSldViewPr>
      <p:cViewPr varScale="1">
        <p:scale>
          <a:sx n="87" d="100"/>
          <a:sy n="87" d="100"/>
        </p:scale>
        <p:origin x="129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60.4\E3Data\Zachary's%20Documents\SMUD%20Capacity%20Planning%20Project\more%20charts%20for%20final%20SMUD%20presenta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8F-45CD-AC85-BD85ADC3F15C}"/>
              </c:ext>
            </c:extLst>
          </c:dPt>
          <c:val>
            <c:numRef>
              <c:f>'Marginal capacity value'!$G$82:$H$82</c:f>
              <c:numCache>
                <c:formatCode>General</c:formatCode>
                <c:ptCount val="2"/>
                <c:pt idx="0">
                  <c:v>40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8F-45CD-AC85-BD85ADC3F15C}"/>
            </c:ext>
          </c:extLst>
        </c:ser>
        <c:ser>
          <c:idx val="1"/>
          <c:order val="1"/>
          <c:spPr>
            <a:solidFill>
              <a:srgbClr val="FFCC00"/>
            </a:solidFill>
          </c:spPr>
          <c:invertIfNegative val="0"/>
          <c:val>
            <c:numRef>
              <c:f>'Marginal capacity value'!$G$83:$H$83</c:f>
              <c:numCache>
                <c:formatCode>General</c:formatCode>
                <c:ptCount val="2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8F-45CD-AC85-BD85ADC3F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04437832"/>
        <c:axId val="304440968"/>
      </c:barChart>
      <c:catAx>
        <c:axId val="304437832"/>
        <c:scaling>
          <c:orientation val="minMax"/>
        </c:scaling>
        <c:delete val="1"/>
        <c:axPos val="b"/>
        <c:majorTickMark val="out"/>
        <c:minorTickMark val="none"/>
        <c:tickLblPos val="nextTo"/>
        <c:crossAx val="304440968"/>
        <c:crosses val="autoZero"/>
        <c:auto val="1"/>
        <c:lblAlgn val="ctr"/>
        <c:lblOffset val="100"/>
        <c:noMultiLvlLbl val="0"/>
      </c:catAx>
      <c:valAx>
        <c:axId val="304440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4437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2829-170B-40F3-82C3-9E3A0898C1A5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5A66-E6A9-40E3-800D-C30CC482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0930-1CEE-4587-9C44-3A37C70074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1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4147" indent="-2785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4072" indent="-22281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9701" indent="-22281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5331" indent="-22281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0961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6588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2218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7848" indent="-2228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2ABDC-5413-400A-B662-79AB1828C9C0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1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168E94-CE27-4020-BA2E-30D87111603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C1817-862A-405C-B2DE-4DE0F41AABB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6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BC65A-DF5C-48E5-B6F1-7F6236ADA1B2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4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45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106"/>
            <a:ext cx="9525000" cy="71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5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8B740-EFEA-4711-830C-458CE141F629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0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97692-DC16-447C-A8B5-F1A2CBE0D34E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D1A4-B0A0-44E9-8CC9-6FEF7CAFDCC7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4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9D3EA-7433-4329-B971-E44085081A3E}" type="datetime1">
              <a:rPr lang="en-US">
                <a:solidFill>
                  <a:srgbClr val="005070"/>
                </a:solidFill>
              </a:rPr>
              <a:pPr/>
              <a:t>6/8/2017</a:t>
            </a:fld>
            <a:endParaRPr lang="en-US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9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3D10-C7A5-49D4-B808-71CDF78EA2A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1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07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57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43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23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58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06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3 PPT Sub Title logo solid d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5088"/>
            <a:ext cx="952500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03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5168E94-CE27-4020-BA2E-30D87111603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5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33D10-C7A5-49D4-B808-71CDF78EA2A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94FD-D8B3-465F-A9CF-AC0203ECBFEC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0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294FD-D8B3-465F-A9CF-AC0203ECBFEC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32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08DC-11C3-41A5-B8F8-EB553AD31BFA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4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CAE1-52B3-4869-996D-FFA1F3AA18B7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0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DC51-1FA4-479E-9945-15255B9BD79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0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61B89-26B5-48F8-B69C-225866A64AE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29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5580-A6B0-421B-8028-B562BA9D11E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5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A81F1-6979-4EB0-AECE-770C873F2E2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37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C1817-862A-405C-B2DE-4DE0F41AABB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7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BC65A-DF5C-48E5-B6F1-7F6236ADA1B2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62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30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7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D08DC-11C3-41A5-B8F8-EB553AD31BFA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6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89888" l="2996" r="96629">
                        <a14:foregroundMark x1="10612" y1="21910" x2="9238" y2="69663"/>
                        <a14:foregroundMark x1="23970" y1="40449" x2="23970" y2="40449"/>
                        <a14:foregroundMark x1="26342" y1="46629" x2="26342" y2="46629"/>
                        <a14:foregroundMark x1="28714" y1="47191" x2="28714" y2="47191"/>
                        <a14:foregroundMark x1="31336" y1="46629" x2="31336" y2="46629"/>
                        <a14:foregroundMark x1="35955" y1="47191" x2="35955" y2="47191"/>
                        <a14:foregroundMark x1="39076" y1="48315" x2="39076" y2="48315"/>
                        <a14:foregroundMark x1="41199" y1="46629" x2="41199" y2="46629"/>
                        <a14:foregroundMark x1="43446" y1="46629" x2="43446" y2="46629"/>
                        <a14:foregroundMark x1="46317" y1="47753" x2="46317" y2="47753"/>
                        <a14:foregroundMark x1="49064" y1="47191" x2="49064" y2="47191"/>
                        <a14:foregroundMark x1="48939" y1="41011" x2="48939" y2="41011"/>
                        <a14:foregroundMark x1="50187" y1="48876" x2="50187" y2="48876"/>
                        <a14:foregroundMark x1="51935" y1="44944" x2="51935" y2="44944"/>
                        <a14:foregroundMark x1="54432" y1="46067" x2="54432" y2="46067"/>
                        <a14:foregroundMark x1="57179" y1="46067" x2="57179" y2="46067"/>
                        <a14:foregroundMark x1="61423" y1="44382" x2="61423" y2="44382"/>
                        <a14:foregroundMark x1="63670" y1="46067" x2="63670" y2="46067"/>
                        <a14:foregroundMark x1="66417" y1="44382" x2="66417" y2="44382"/>
                        <a14:foregroundMark x1="68539" y1="44944" x2="68539" y2="44944"/>
                        <a14:foregroundMark x1="70911" y1="42697" x2="70911" y2="42697"/>
                        <a14:foregroundMark x1="72909" y1="44944" x2="72909" y2="44944"/>
                        <a14:foregroundMark x1="76030" y1="44944" x2="76030" y2="44944"/>
                        <a14:foregroundMark x1="70787" y1="48876" x2="70787" y2="48876"/>
                        <a14:foregroundMark x1="77653" y1="47191" x2="77653" y2="47191"/>
                        <a14:foregroundMark x1="81398" y1="44944" x2="81398" y2="44944"/>
                        <a14:foregroundMark x1="83645" y1="44944" x2="83645" y2="44944"/>
                        <a14:foregroundMark x1="85768" y1="45506" x2="85768" y2="45506"/>
                        <a14:foregroundMark x1="89513" y1="45506" x2="89513" y2="45506"/>
                        <a14:foregroundMark x1="89513" y1="41011" x2="89513" y2="41011"/>
                        <a14:foregroundMark x1="90762" y1="47191" x2="90762" y2="47191"/>
                        <a14:foregroundMark x1="93508" y1="47753" x2="93508" y2="47753"/>
                        <a14:backgroundMark x1="28464" y1="50000" x2="2846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51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16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8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4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05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46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1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1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9CAE1-52B3-4869-996D-FFA1F3AA18B7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chemeClr val="accent1"/>
                </a:solidFill>
              </a:rPr>
              <a:pPr/>
              <a:t>‹#›</a:t>
            </a:fld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47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" b="14734" l="4511" r="48448">
                        <a14:foregroundMark x1="8084" y1="5251" x2="7440" y2="11912"/>
                        <a14:foregroundMark x1="14353" y1="7837" x2="14353" y2="7837"/>
                        <a14:foregroundMark x1="15466" y1="8699" x2="15466" y2="8699"/>
                        <a14:foregroundMark x1="16579" y1="8777" x2="16579" y2="8777"/>
                        <a14:foregroundMark x1="17809" y1="8699" x2="17809" y2="8699"/>
                        <a14:foregroundMark x1="19977" y1="8777" x2="19977" y2="8777"/>
                        <a14:foregroundMark x1="21441" y1="8934" x2="21441" y2="8934"/>
                        <a14:foregroundMark x1="22437" y1="8699" x2="22437" y2="8699"/>
                        <a14:foregroundMark x1="23492" y1="8699" x2="23492" y2="8699"/>
                        <a14:foregroundMark x1="24839" y1="8856" x2="24839" y2="8856"/>
                        <a14:foregroundMark x1="26128" y1="8777" x2="26128" y2="8777"/>
                        <a14:foregroundMark x1="26069" y1="7915" x2="26069" y2="7915"/>
                        <a14:foregroundMark x1="26655" y1="9013" x2="26655" y2="9013"/>
                        <a14:foregroundMark x1="27475" y1="8464" x2="27475" y2="8464"/>
                        <a14:foregroundMark x1="28647" y1="8621" x2="28647" y2="8621"/>
                        <a14:foregroundMark x1="29936" y1="8621" x2="29936" y2="8621"/>
                        <a14:foregroundMark x1="31927" y1="8386" x2="31927" y2="8386"/>
                        <a14:foregroundMark x1="32982" y1="8621" x2="32982" y2="8621"/>
                        <a14:foregroundMark x1="34271" y1="8386" x2="34271" y2="8386"/>
                        <a14:foregroundMark x1="35267" y1="8464" x2="35267" y2="8464"/>
                        <a14:foregroundMark x1="36380" y1="8150" x2="36380" y2="8150"/>
                        <a14:foregroundMark x1="37317" y1="8464" x2="37317" y2="8464"/>
                        <a14:foregroundMark x1="38781" y1="8464" x2="38781" y2="8464"/>
                        <a14:foregroundMark x1="36321" y1="9013" x2="36321" y2="9013"/>
                        <a14:foregroundMark x1="39543" y1="8777" x2="39543" y2="8777"/>
                        <a14:foregroundMark x1="41301" y1="8464" x2="41301" y2="8464"/>
                        <a14:foregroundMark x1="42355" y1="8464" x2="42355" y2="8464"/>
                        <a14:foregroundMark x1="43351" y1="8542" x2="43351" y2="8542"/>
                        <a14:foregroundMark x1="45108" y1="8542" x2="45108" y2="8542"/>
                        <a14:foregroundMark x1="45108" y1="7915" x2="45108" y2="7915"/>
                        <a14:foregroundMark x1="45694" y1="8777" x2="45694" y2="8777"/>
                        <a14:foregroundMark x1="46983" y1="8856" x2="46983" y2="8856"/>
                        <a14:backgroundMark x1="16462" y1="9169" x2="16462" y2="9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2210" r="50000" b="83830"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44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8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0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9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29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9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04DC51-1FA4-479E-9945-15255B9BD796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61B89-26B5-48F8-B69C-225866A64AE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4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B5580-A6B0-421B-8028-B562BA9D11E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A81F1-6979-4EB0-AECE-770C873F2E2B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7B2132-1844-4069-9056-8FFB74871A5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28F7C2-322E-4A48-8FF0-467D2C8AF46A}" type="datetime1">
              <a:rPr lang="en-US">
                <a:solidFill>
                  <a:srgbClr val="00507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6/8/2017</a:t>
            </a:fld>
            <a:endParaRPr lang="en-US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5070"/>
              </a:solidFill>
              <a:latin typeface="Arial" charset="0"/>
              <a:cs typeface="Arial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0F6E92-EFAB-45A9-B807-5D808512F92A}" type="slidenum">
              <a:rPr lang="en-US">
                <a:solidFill>
                  <a:srgbClr val="00507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507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7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7B2132-1844-4069-9056-8FFB74871A5F}" type="datetime1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075044D-501F-4D9B-8783-474DCA457E6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5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>
                <a:solidFill>
                  <a:srgbClr val="000000"/>
                </a:solidFill>
              </a:rPr>
              <a:pPr/>
              <a:t>6/8/2017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8FC07C-BB3F-44E8-9A24-C3084A87D19B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thre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arne@ethre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248400" cy="2057400"/>
          </a:xfrm>
        </p:spPr>
        <p:txBody>
          <a:bodyPr/>
          <a:lstStyle/>
          <a:p>
            <a:r>
              <a:rPr lang="en-US" sz="4000" dirty="0"/>
              <a:t>Response Comments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7010400" cy="1143000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Technical Conference on Capacity Planning and Resource Adequacy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Montana Public Service Commission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Helena, Montana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June 8, 2017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white">
          <a:xfrm>
            <a:off x="1066800" y="2057400"/>
            <a:ext cx="6629400" cy="2057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white">
          <a:xfrm>
            <a:off x="4114800" y="57912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marL="457200" lvl="1" indent="0" algn="r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i="1" dirty="0">
                <a:solidFill>
                  <a:prstClr val="white"/>
                </a:solidFill>
              </a:rPr>
              <a:t>Arne Olson, Partner</a:t>
            </a:r>
          </a:p>
        </p:txBody>
      </p:sp>
    </p:spTree>
    <p:extLst>
      <p:ext uri="{BB962C8B-B14F-4D97-AF65-F5344CB8AC3E}">
        <p14:creationId xmlns:p14="http://schemas.microsoft.com/office/powerpoint/2010/main" val="37145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6641EF-D405-4738-BE32-50584C8F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comments on Power Council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2443C-C5EB-4C5B-ACC7-53C5ECFC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410200"/>
          </a:xfrm>
        </p:spPr>
        <p:txBody>
          <a:bodyPr/>
          <a:lstStyle/>
          <a:p>
            <a:r>
              <a:rPr lang="en-US" sz="1800" dirty="0"/>
              <a:t>Benefits of hydro/gas/wind coordination are real – John did the math right!</a:t>
            </a:r>
          </a:p>
          <a:p>
            <a:r>
              <a:rPr lang="en-US" sz="1800" dirty="0"/>
              <a:t>Very difficult to get these synergies without regional coordination – </a:t>
            </a:r>
          </a:p>
          <a:p>
            <a:pPr lvl="1"/>
            <a:r>
              <a:rPr lang="en-US" sz="1600" dirty="0"/>
              <a:t>Bonneville is not going to build the wind or the gas</a:t>
            </a:r>
          </a:p>
          <a:p>
            <a:r>
              <a:rPr lang="en-US" sz="1800" dirty="0"/>
              <a:t>Effective MW are lower if calculations are done alone</a:t>
            </a:r>
          </a:p>
          <a:p>
            <a:pPr lvl="1"/>
            <a:r>
              <a:rPr lang="en-US" sz="1600" dirty="0"/>
              <a:t>Potential for tens or even hundreds of million in annual savings from regional resource adequacy </a:t>
            </a:r>
          </a:p>
          <a:p>
            <a:r>
              <a:rPr lang="en-US" sz="1800" dirty="0"/>
              <a:t>Energy efficiency that contributes to peak has higher value</a:t>
            </a:r>
          </a:p>
          <a:p>
            <a:r>
              <a:rPr lang="en-US" sz="1800" dirty="0"/>
              <a:t>Region appears to need new resources in 2021-2022 – not clear whether replacements will be built in time</a:t>
            </a:r>
          </a:p>
          <a:p>
            <a:r>
              <a:rPr lang="en-US" sz="1800" dirty="0"/>
              <a:t>Value of lost load:  intuitive to bend the demand curve, however VOLL is not well understood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87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vs. Marginal Capacity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98" y="1447800"/>
            <a:ext cx="5479754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portfolio capacity value</a:t>
            </a:r>
            <a:r>
              <a:rPr lang="en-US" dirty="0"/>
              <a:t> is the most relevant calculation to consider in resource planning</a:t>
            </a:r>
          </a:p>
          <a:p>
            <a:pPr lvl="1"/>
            <a:r>
              <a:rPr lang="en-US" dirty="0"/>
              <a:t>Due to the complementarity of different resources the portfolio value will be higher than the sum of each individual resource measured alone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810000"/>
            <a:ext cx="842486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50000"/>
              </a:spcAft>
              <a:buBlip>
                <a:blip r:embed="rId2"/>
              </a:buBlip>
              <a:defRPr sz="20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>
                <a:solidFill>
                  <a:srgbClr val="00507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1600">
                <a:solidFill>
                  <a:srgbClr val="00507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400">
                <a:solidFill>
                  <a:srgbClr val="005070"/>
                </a:solidFill>
                <a:latin typeface="+mn-lt"/>
              </a:defRPr>
            </a:lvl4pPr>
            <a:lvl5pPr marL="2171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200">
                <a:solidFill>
                  <a:srgbClr val="005070"/>
                </a:solidFill>
                <a:latin typeface="+mn-lt"/>
              </a:defRPr>
            </a:lvl9pPr>
          </a:lstStyle>
          <a:p>
            <a:pPr lvl="1"/>
            <a:r>
              <a:rPr lang="en-US" dirty="0"/>
              <a:t>It is sometimes necessary to </a:t>
            </a:r>
            <a:r>
              <a:rPr lang="en-US" u="sng" dirty="0"/>
              <a:t>attribute</a:t>
            </a:r>
            <a:r>
              <a:rPr lang="en-US" dirty="0"/>
              <a:t> the capacity value of the portfolio to individual resources</a:t>
            </a:r>
          </a:p>
          <a:p>
            <a:pPr lvl="2"/>
            <a:r>
              <a:rPr lang="en-US" dirty="0"/>
              <a:t>There are many options, but no standard or rigorous way to do this</a:t>
            </a:r>
          </a:p>
          <a:p>
            <a:r>
              <a:rPr lang="en-US" kern="0" dirty="0"/>
              <a:t>The </a:t>
            </a:r>
            <a:r>
              <a:rPr lang="en-US" u="sng" kern="0" dirty="0"/>
              <a:t>marginal capacity value</a:t>
            </a:r>
            <a:r>
              <a:rPr lang="en-US" kern="0" dirty="0"/>
              <a:t>, given the existing portfolio, is more appropriate for use in procurement</a:t>
            </a:r>
          </a:p>
          <a:p>
            <a:pPr lvl="1"/>
            <a:r>
              <a:rPr lang="en-US" kern="0" dirty="0"/>
              <a:t>This value will </a:t>
            </a:r>
            <a:r>
              <a:rPr lang="en-US" u="sng" kern="0" dirty="0"/>
              <a:t>change over time</a:t>
            </a:r>
            <a:r>
              <a:rPr lang="en-US" kern="0" dirty="0"/>
              <a:t> as the portfolio changes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806927" y="685800"/>
            <a:ext cx="3305175" cy="2971800"/>
            <a:chOff x="5806927" y="1219200"/>
            <a:chExt cx="3305175" cy="297180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/>
            </p:nvPr>
          </p:nvGraphicFramePr>
          <p:xfrm>
            <a:off x="5806927" y="1219200"/>
            <a:ext cx="3305175" cy="2971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073627" y="2249837"/>
              <a:ext cx="121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Individual Solar Capacity Value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1252" y="3154803"/>
              <a:ext cx="121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Individual Wind Capacity Value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6202" y="2578064"/>
              <a:ext cx="1219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>
                  <a:solidFill>
                    <a:srgbClr val="000000"/>
                  </a:solidFill>
                </a:rPr>
                <a:t>Combined </a:t>
              </a:r>
              <a:r>
                <a:rPr lang="en-US" sz="1400" dirty="0">
                  <a:solidFill>
                    <a:srgbClr val="000000"/>
                  </a:solidFill>
                </a:rPr>
                <a:t>Capacity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5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potential savings from regional resource adequacy?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219200"/>
          <a:ext cx="817479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115">
                  <a:extLst>
                    <a:ext uri="{9D8B030D-6E8A-4147-A177-3AD203B41FA5}">
                      <a16:colId xmlns:a16="http://schemas.microsoft.com/office/drawing/2014/main" xmlns="" val="2581856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28941756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893417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1691210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667943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558601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alibri" panose="020F0502020204030204" pitchFamily="34" charset="0"/>
                        </a:rPr>
                        <a:t>Southwest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94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0" i="0" dirty="0">
                        <a:solidFill>
                          <a:srgbClr val="00507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BPA Area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NWPP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AZ-NM-NV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WestConnect</a:t>
                      </a:r>
                      <a:endParaRPr lang="en-US" sz="1800" b="1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99233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5070"/>
                          </a:solidFill>
                          <a:latin typeface="Calibri" panose="020F0502020204030204" pitchFamily="34" charset="0"/>
                        </a:rPr>
                        <a:t>Individual Utility Peak + 15% PRM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33,574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46,398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35,459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57,270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194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5070"/>
                          </a:solidFill>
                          <a:latin typeface="Calibri" panose="020F0502020204030204" pitchFamily="34" charset="0"/>
                        </a:rPr>
                        <a:t>Regional Peak + 15% PRM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32,833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42,896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34,474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54,597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204088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5070"/>
                          </a:solidFill>
                          <a:latin typeface="Calibri" panose="020F0502020204030204" pitchFamily="34" charset="0"/>
                        </a:rPr>
                        <a:t>Reduction (MW)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741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3,502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985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2,673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80239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E85F31"/>
                          </a:solidFill>
                          <a:latin typeface="Calibri" panose="020F0502020204030204" pitchFamily="34" charset="0"/>
                        </a:rPr>
                        <a:t>Savings ($MM/year)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$420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1" u="none" strike="noStrike" dirty="0">
                        <a:solidFill>
                          <a:srgbClr val="E85F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$118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$321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4651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0" i="0" dirty="0">
                        <a:solidFill>
                          <a:srgbClr val="00507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59702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5070"/>
                          </a:solidFill>
                          <a:latin typeface="Calibri" panose="020F0502020204030204" pitchFamily="34" charset="0"/>
                        </a:rPr>
                        <a:t>Regional Peak + 12%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31,977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41,777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33,575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53,173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4204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5070"/>
                          </a:solidFill>
                          <a:latin typeface="Calibri" panose="020F0502020204030204" pitchFamily="34" charset="0"/>
                        </a:rPr>
                        <a:t>Reduction (MW)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1,597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4,621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50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1,884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5070"/>
                          </a:solidFill>
                          <a:effectLst/>
                          <a:latin typeface="Calibri" panose="020F0502020204030204" pitchFamily="34" charset="0"/>
                        </a:rPr>
                        <a:t>4,097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0849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E85F31"/>
                          </a:solidFill>
                          <a:latin typeface="Calibri" panose="020F0502020204030204" pitchFamily="34" charset="0"/>
                        </a:rPr>
                        <a:t>Savings ($MM/Year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$192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$555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1" u="none" strike="noStrike" dirty="0">
                        <a:solidFill>
                          <a:srgbClr val="E85F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$226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E85F31"/>
                          </a:solidFill>
                          <a:effectLst/>
                          <a:latin typeface="Calibri" panose="020F0502020204030204" pitchFamily="34" charset="0"/>
                        </a:rPr>
                        <a:t>$492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138536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799" y="5599093"/>
            <a:ext cx="807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070"/>
                </a:solidFill>
                <a:latin typeface="Calibri" panose="020F0502020204030204" pitchFamily="34" charset="0"/>
              </a:rPr>
              <a:t>Calculated based on hourly loads from 2006-2012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070"/>
                </a:solidFill>
                <a:latin typeface="Calibri" panose="020F0502020204030204" pitchFamily="34" charset="0"/>
              </a:rPr>
              <a:t>Assumes capacity cost of $120/kW-yr.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070"/>
                </a:solidFill>
                <a:latin typeface="Calibri" panose="020F0502020204030204" pitchFamily="34" charset="0"/>
              </a:rPr>
              <a:t>Assumes no transmission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070"/>
                </a:solidFill>
                <a:latin typeface="Calibri" panose="020F0502020204030204" pitchFamily="34" charset="0"/>
              </a:rPr>
              <a:t>Some savings already being achieved</a:t>
            </a:r>
          </a:p>
        </p:txBody>
      </p:sp>
    </p:spTree>
    <p:extLst>
      <p:ext uri="{BB962C8B-B14F-4D97-AF65-F5344CB8AC3E}">
        <p14:creationId xmlns:p14="http://schemas.microsoft.com/office/powerpoint/2010/main" val="986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3215F-C28A-4937-B79C-BB4AA18D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comments on NWE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65558-0540-4DEC-8487-15D83D8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 will need to build capacity to meet the regional needs</a:t>
            </a:r>
          </a:p>
          <a:p>
            <a:r>
              <a:rPr lang="en-US" dirty="0"/>
              <a:t>NWE is probably the most vulnerable of NW utilities to shortage conditions</a:t>
            </a:r>
          </a:p>
          <a:p>
            <a:r>
              <a:rPr lang="en-US" dirty="0"/>
              <a:t>If the flexible capacity cost premium is high, NWE could investigate dispatch of wind to help reduce flexibility needs</a:t>
            </a:r>
          </a:p>
          <a:p>
            <a:pPr lvl="1"/>
            <a:r>
              <a:rPr lang="en-US" dirty="0"/>
              <a:t>Cost of compensated curtailment compared against cost premium of flexible capacity</a:t>
            </a:r>
          </a:p>
          <a:p>
            <a:pPr lvl="1"/>
            <a:r>
              <a:rPr lang="en-US" dirty="0"/>
              <a:t>Pre-curtailment can preserve resources to provide </a:t>
            </a:r>
            <a:r>
              <a:rPr lang="en-US" dirty="0" err="1"/>
              <a:t>inc</a:t>
            </a:r>
            <a:r>
              <a:rPr lang="en-US" dirty="0"/>
              <a:t> resource</a:t>
            </a:r>
          </a:p>
          <a:p>
            <a:pPr lvl="1"/>
            <a:r>
              <a:rPr lang="en-US" dirty="0"/>
              <a:t>Wind and solar can </a:t>
            </a:r>
            <a:r>
              <a:rPr lang="en-US"/>
              <a:t>be placed on AGC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181DF-8752-4318-816B-BE14B6C7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forgot to 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97D14-EFFF-4829-9AB8-C54B1ABC8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 resources need firm fuel supply</a:t>
            </a:r>
          </a:p>
          <a:p>
            <a:pPr lvl="1"/>
            <a:r>
              <a:rPr lang="en-US" dirty="0"/>
              <a:t>For gas resources, firm transportation contracts or dual-fueling capability</a:t>
            </a:r>
          </a:p>
        </p:txBody>
      </p:sp>
    </p:spTree>
    <p:extLst>
      <p:ext uri="{BB962C8B-B14F-4D97-AF65-F5344CB8AC3E}">
        <p14:creationId xmlns:p14="http://schemas.microsoft.com/office/powerpoint/2010/main" val="3812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6002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048000"/>
            <a:ext cx="6172200" cy="23622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600" dirty="0">
                <a:latin typeface="+mj-lt"/>
              </a:rPr>
              <a:t>Energy and Environmental Economics, Inc. (E3)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101 Montgomery Street, Suite 1600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San Francisco, CA 94104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Tel 415-391-5100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Web </a:t>
            </a:r>
            <a:r>
              <a:rPr lang="en-US" sz="1600" dirty="0">
                <a:solidFill>
                  <a:srgbClr val="BBE0E3"/>
                </a:solidFill>
                <a:latin typeface="+mj-lt"/>
                <a:hlinkClick r:id="rId3" action="ppaction://hlinkfile"/>
              </a:rPr>
              <a:t>http://www.ethree.com</a:t>
            </a:r>
            <a:r>
              <a:rPr lang="en-US" sz="1600" dirty="0">
                <a:latin typeface="+mj-lt"/>
                <a:hlinkClick r:id="rId3" action="ppaction://hlinkfile"/>
              </a:rPr>
              <a:t> </a:t>
            </a:r>
            <a:endParaRPr lang="en-US" sz="1600" dirty="0">
              <a:latin typeface="+mj-lt"/>
            </a:endParaRPr>
          </a:p>
          <a:p>
            <a:pPr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Arne Olson, Partner (</a:t>
            </a:r>
            <a:r>
              <a:rPr lang="en-US" sz="1600" dirty="0">
                <a:latin typeface="+mj-lt"/>
                <a:hlinkClick r:id="rId4"/>
              </a:rPr>
              <a:t>arne@ethree.com</a:t>
            </a:r>
            <a:r>
              <a:rPr lang="en-US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92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_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3 Share">
  <a:themeElements>
    <a:clrScheme name="Custom 6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005070"/>
      </a:accent1>
      <a:accent2>
        <a:srgbClr val="B1953A"/>
      </a:accent2>
      <a:accent3>
        <a:srgbClr val="992702"/>
      </a:accent3>
      <a:accent4>
        <a:srgbClr val="704500"/>
      </a:accent4>
      <a:accent5>
        <a:srgbClr val="BD5500"/>
      </a:accent5>
      <a:accent6>
        <a:srgbClr val="4D7000"/>
      </a:accent6>
      <a:hlink>
        <a:srgbClr val="005070"/>
      </a:hlink>
      <a:folHlink>
        <a:srgbClr val="00507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owerPoint Template_Fin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465</Words>
  <Application>Microsoft Office PowerPoint</Application>
  <PresentationFormat>On-screen Show (4:3)</PresentationFormat>
  <Paragraphs>86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Verdana</vt:lpstr>
      <vt:lpstr>19_PowerPoint Template_Final</vt:lpstr>
      <vt:lpstr>E3 Share</vt:lpstr>
      <vt:lpstr>PowerPoint Template_Final</vt:lpstr>
      <vt:lpstr>3_blank</vt:lpstr>
      <vt:lpstr>blank</vt:lpstr>
      <vt:lpstr>Response Comments </vt:lpstr>
      <vt:lpstr>High level comments on Power Council Presentation</vt:lpstr>
      <vt:lpstr>Average vs. Marginal Capacity Value</vt:lpstr>
      <vt:lpstr>What are the potential savings from regional resource adequacy?</vt:lpstr>
      <vt:lpstr>High level comments on NWE presentation</vt:lpstr>
      <vt:lpstr>Things I forgot to say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Response Valuation</dc:title>
  <dc:creator>Ryan Jones</dc:creator>
  <cp:lastModifiedBy>Employee</cp:lastModifiedBy>
  <cp:revision>298</cp:revision>
  <dcterms:created xsi:type="dcterms:W3CDTF">2015-07-17T15:10:19Z</dcterms:created>
  <dcterms:modified xsi:type="dcterms:W3CDTF">2017-06-08T18:29:59Z</dcterms:modified>
</cp:coreProperties>
</file>